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3"/>
  </p:notesMasterIdLst>
  <p:sldIdLst>
    <p:sldId id="256" r:id="rId2"/>
    <p:sldId id="257" r:id="rId3"/>
    <p:sldId id="345" r:id="rId4"/>
    <p:sldId id="391" r:id="rId5"/>
    <p:sldId id="392" r:id="rId6"/>
    <p:sldId id="344" r:id="rId7"/>
    <p:sldId id="404" r:id="rId8"/>
    <p:sldId id="405" r:id="rId9"/>
    <p:sldId id="355" r:id="rId10"/>
    <p:sldId id="354" r:id="rId11"/>
    <p:sldId id="350" r:id="rId12"/>
    <p:sldId id="406" r:id="rId13"/>
    <p:sldId id="359" r:id="rId14"/>
    <p:sldId id="286" r:id="rId15"/>
    <p:sldId id="360" r:id="rId16"/>
    <p:sldId id="361" r:id="rId17"/>
    <p:sldId id="349" r:id="rId18"/>
    <p:sldId id="352" r:id="rId19"/>
    <p:sldId id="362" r:id="rId20"/>
    <p:sldId id="353" r:id="rId21"/>
    <p:sldId id="363" r:id="rId22"/>
    <p:sldId id="356" r:id="rId23"/>
    <p:sldId id="357" r:id="rId24"/>
    <p:sldId id="340" r:id="rId25"/>
    <p:sldId id="364" r:id="rId26"/>
    <p:sldId id="365" r:id="rId27"/>
    <p:sldId id="414" r:id="rId28"/>
    <p:sldId id="415" r:id="rId29"/>
    <p:sldId id="416" r:id="rId30"/>
    <p:sldId id="341" r:id="rId31"/>
    <p:sldId id="422" r:id="rId32"/>
    <p:sldId id="328" r:id="rId33"/>
    <p:sldId id="278" r:id="rId34"/>
    <p:sldId id="419" r:id="rId35"/>
    <p:sldId id="368" r:id="rId36"/>
    <p:sldId id="371" r:id="rId37"/>
    <p:sldId id="421" r:id="rId38"/>
    <p:sldId id="369" r:id="rId39"/>
    <p:sldId id="372" r:id="rId40"/>
    <p:sldId id="373" r:id="rId41"/>
    <p:sldId id="374" r:id="rId42"/>
    <p:sldId id="375" r:id="rId43"/>
    <p:sldId id="376" r:id="rId44"/>
    <p:sldId id="377" r:id="rId45"/>
    <p:sldId id="378" r:id="rId46"/>
    <p:sldId id="380" r:id="rId47"/>
    <p:sldId id="379" r:id="rId48"/>
    <p:sldId id="382" r:id="rId49"/>
    <p:sldId id="295" r:id="rId50"/>
    <p:sldId id="306" r:id="rId51"/>
    <p:sldId id="307" r:id="rId52"/>
    <p:sldId id="308" r:id="rId53"/>
    <p:sldId id="383" r:id="rId54"/>
    <p:sldId id="393" r:id="rId55"/>
    <p:sldId id="318" r:id="rId56"/>
    <p:sldId id="394" r:id="rId57"/>
    <p:sldId id="289" r:id="rId58"/>
    <p:sldId id="333" r:id="rId59"/>
    <p:sldId id="395" r:id="rId60"/>
    <p:sldId id="319" r:id="rId61"/>
    <p:sldId id="396" r:id="rId62"/>
    <p:sldId id="410" r:id="rId63"/>
    <p:sldId id="293" r:id="rId64"/>
    <p:sldId id="294" r:id="rId65"/>
    <p:sldId id="397" r:id="rId66"/>
    <p:sldId id="398" r:id="rId67"/>
    <p:sldId id="266" r:id="rId68"/>
    <p:sldId id="399" r:id="rId69"/>
    <p:sldId id="412" r:id="rId70"/>
    <p:sldId id="400" r:id="rId71"/>
    <p:sldId id="401" r:id="rId72"/>
    <p:sldId id="420" r:id="rId73"/>
    <p:sldId id="316" r:id="rId74"/>
    <p:sldId id="402" r:id="rId75"/>
    <p:sldId id="274" r:id="rId76"/>
    <p:sldId id="275" r:id="rId77"/>
    <p:sldId id="403" r:id="rId78"/>
    <p:sldId id="260" r:id="rId79"/>
    <p:sldId id="280" r:id="rId80"/>
    <p:sldId id="331" r:id="rId81"/>
    <p:sldId id="332"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0BF748-041B-D64C-9D74-F6DA6D22376F}">
          <p14:sldIdLst>
            <p14:sldId id="256"/>
            <p14:sldId id="257"/>
            <p14:sldId id="345"/>
            <p14:sldId id="391"/>
            <p14:sldId id="392"/>
            <p14:sldId id="344"/>
            <p14:sldId id="404"/>
            <p14:sldId id="405"/>
            <p14:sldId id="355"/>
            <p14:sldId id="354"/>
            <p14:sldId id="350"/>
            <p14:sldId id="406"/>
            <p14:sldId id="359"/>
            <p14:sldId id="286"/>
            <p14:sldId id="360"/>
            <p14:sldId id="361"/>
            <p14:sldId id="349"/>
            <p14:sldId id="352"/>
            <p14:sldId id="362"/>
            <p14:sldId id="353"/>
            <p14:sldId id="363"/>
            <p14:sldId id="356"/>
            <p14:sldId id="357"/>
            <p14:sldId id="340"/>
            <p14:sldId id="364"/>
            <p14:sldId id="365"/>
            <p14:sldId id="414"/>
            <p14:sldId id="415"/>
            <p14:sldId id="416"/>
            <p14:sldId id="341"/>
            <p14:sldId id="422"/>
            <p14:sldId id="328"/>
          </p14:sldIdLst>
        </p14:section>
        <p14:section name="research_objectives" id="{A4102732-23C2-ED49-BC71-412554ED8FFC}">
          <p14:sldIdLst>
            <p14:sldId id="278"/>
            <p14:sldId id="419"/>
            <p14:sldId id="368"/>
            <p14:sldId id="371"/>
            <p14:sldId id="421"/>
            <p14:sldId id="369"/>
            <p14:sldId id="372"/>
            <p14:sldId id="373"/>
            <p14:sldId id="374"/>
            <p14:sldId id="375"/>
            <p14:sldId id="376"/>
            <p14:sldId id="377"/>
            <p14:sldId id="378"/>
            <p14:sldId id="380"/>
            <p14:sldId id="379"/>
            <p14:sldId id="382"/>
            <p14:sldId id="295"/>
            <p14:sldId id="306"/>
            <p14:sldId id="307"/>
            <p14:sldId id="308"/>
            <p14:sldId id="383"/>
          </p14:sldIdLst>
        </p14:section>
        <p14:section name="research questions" id="{8218DB90-50F4-D244-91EC-3CC75EC4ECF6}">
          <p14:sldIdLst>
            <p14:sldId id="393"/>
          </p14:sldIdLst>
        </p14:section>
        <p14:section name="RQ1: baseline, documents" id="{87262C16-6F8C-9043-A1F8-63B367B270D6}">
          <p14:sldIdLst>
            <p14:sldId id="318"/>
            <p14:sldId id="394"/>
            <p14:sldId id="289"/>
            <p14:sldId id="333"/>
            <p14:sldId id="395"/>
          </p14:sldIdLst>
        </p14:section>
        <p14:section name="RQ2: identity" id="{67D8F278-CCF1-2C4A-A94D-144DF36C774E}">
          <p14:sldIdLst>
            <p14:sldId id="319"/>
            <p14:sldId id="396"/>
            <p14:sldId id="410"/>
            <p14:sldId id="293"/>
            <p14:sldId id="294"/>
            <p14:sldId id="397"/>
            <p14:sldId id="398"/>
          </p14:sldIdLst>
        </p14:section>
        <p14:section name="RQ3 collective behavior" id="{17E10B0D-9DA4-8F46-B97B-B2084738FCC3}">
          <p14:sldIdLst>
            <p14:sldId id="266"/>
            <p14:sldId id="399"/>
            <p14:sldId id="412"/>
            <p14:sldId id="400"/>
            <p14:sldId id="401"/>
            <p14:sldId id="420"/>
            <p14:sldId id="316"/>
            <p14:sldId id="402"/>
          </p14:sldIdLst>
        </p14:section>
        <p14:section name="Conclusion" id="{8E49046C-3E48-5242-9F46-1F47A29DDEEB}">
          <p14:sldIdLst>
            <p14:sldId id="274"/>
            <p14:sldId id="275"/>
            <p14:sldId id="403"/>
            <p14:sldId id="260"/>
            <p14:sldId id="280"/>
            <p14:sldId id="331"/>
            <p14:sldId id="3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5E3C"/>
    <a:srgbClr val="A0B7A8"/>
    <a:srgbClr val="0065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03"/>
    <p:restoredTop sz="96291"/>
  </p:normalViewPr>
  <p:slideViewPr>
    <p:cSldViewPr snapToGrid="0" snapToObjects="1">
      <p:cViewPr varScale="1">
        <p:scale>
          <a:sx n="102" d="100"/>
          <a:sy n="102" d="100"/>
        </p:scale>
        <p:origin x="200"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A6119B-E556-324C-803C-5BCF60792496}" type="datetimeFigureOut">
              <a:rPr lang="en-US" smtClean="0"/>
              <a:t>7/30/20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883753-3E22-0C41-B2A8-9FBEB7929891}" type="slidenum">
              <a:rPr lang="en-US" smtClean="0"/>
              <a:t>‹#›</a:t>
            </a:fld>
            <a:endParaRPr lang="en-US"/>
          </a:p>
        </p:txBody>
      </p:sp>
    </p:spTree>
    <p:extLst>
      <p:ext uri="{BB962C8B-B14F-4D97-AF65-F5344CB8AC3E}">
        <p14:creationId xmlns:p14="http://schemas.microsoft.com/office/powerpoint/2010/main" val="807261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1</a:t>
            </a:fld>
            <a:endParaRPr lang="en-US"/>
          </a:p>
        </p:txBody>
      </p:sp>
    </p:spTree>
    <p:extLst>
      <p:ext uri="{BB962C8B-B14F-4D97-AF65-F5344CB8AC3E}">
        <p14:creationId xmlns:p14="http://schemas.microsoft.com/office/powerpoint/2010/main" val="4109696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10</a:t>
            </a:fld>
            <a:endParaRPr lang="en-US"/>
          </a:p>
        </p:txBody>
      </p:sp>
    </p:spTree>
    <p:extLst>
      <p:ext uri="{BB962C8B-B14F-4D97-AF65-F5344CB8AC3E}">
        <p14:creationId xmlns:p14="http://schemas.microsoft.com/office/powerpoint/2010/main" val="1372732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11</a:t>
            </a:fld>
            <a:endParaRPr lang="en-US"/>
          </a:p>
        </p:txBody>
      </p:sp>
    </p:spTree>
    <p:extLst>
      <p:ext uri="{BB962C8B-B14F-4D97-AF65-F5344CB8AC3E}">
        <p14:creationId xmlns:p14="http://schemas.microsoft.com/office/powerpoint/2010/main" val="1548131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12</a:t>
            </a:fld>
            <a:endParaRPr lang="en-US"/>
          </a:p>
        </p:txBody>
      </p:sp>
    </p:spTree>
    <p:extLst>
      <p:ext uri="{BB962C8B-B14F-4D97-AF65-F5344CB8AC3E}">
        <p14:creationId xmlns:p14="http://schemas.microsoft.com/office/powerpoint/2010/main" val="2313939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13</a:t>
            </a:fld>
            <a:endParaRPr lang="en-US"/>
          </a:p>
        </p:txBody>
      </p:sp>
    </p:spTree>
    <p:extLst>
      <p:ext uri="{BB962C8B-B14F-4D97-AF65-F5344CB8AC3E}">
        <p14:creationId xmlns:p14="http://schemas.microsoft.com/office/powerpoint/2010/main" val="3164545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14</a:t>
            </a:fld>
            <a:endParaRPr lang="en-US"/>
          </a:p>
        </p:txBody>
      </p:sp>
    </p:spTree>
    <p:extLst>
      <p:ext uri="{BB962C8B-B14F-4D97-AF65-F5344CB8AC3E}">
        <p14:creationId xmlns:p14="http://schemas.microsoft.com/office/powerpoint/2010/main" val="641669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15</a:t>
            </a:fld>
            <a:endParaRPr lang="en-US"/>
          </a:p>
        </p:txBody>
      </p:sp>
    </p:spTree>
    <p:extLst>
      <p:ext uri="{BB962C8B-B14F-4D97-AF65-F5344CB8AC3E}">
        <p14:creationId xmlns:p14="http://schemas.microsoft.com/office/powerpoint/2010/main" val="38723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16</a:t>
            </a:fld>
            <a:endParaRPr lang="en-US"/>
          </a:p>
        </p:txBody>
      </p:sp>
    </p:spTree>
    <p:extLst>
      <p:ext uri="{BB962C8B-B14F-4D97-AF65-F5344CB8AC3E}">
        <p14:creationId xmlns:p14="http://schemas.microsoft.com/office/powerpoint/2010/main" val="3860377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17</a:t>
            </a:fld>
            <a:endParaRPr lang="en-US"/>
          </a:p>
        </p:txBody>
      </p:sp>
    </p:spTree>
    <p:extLst>
      <p:ext uri="{BB962C8B-B14F-4D97-AF65-F5344CB8AC3E}">
        <p14:creationId xmlns:p14="http://schemas.microsoft.com/office/powerpoint/2010/main" val="3162712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18</a:t>
            </a:fld>
            <a:endParaRPr lang="en-US"/>
          </a:p>
        </p:txBody>
      </p:sp>
    </p:spTree>
    <p:extLst>
      <p:ext uri="{BB962C8B-B14F-4D97-AF65-F5344CB8AC3E}">
        <p14:creationId xmlns:p14="http://schemas.microsoft.com/office/powerpoint/2010/main" val="634958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19</a:t>
            </a:fld>
            <a:endParaRPr lang="en-US"/>
          </a:p>
        </p:txBody>
      </p:sp>
    </p:spTree>
    <p:extLst>
      <p:ext uri="{BB962C8B-B14F-4D97-AF65-F5344CB8AC3E}">
        <p14:creationId xmlns:p14="http://schemas.microsoft.com/office/powerpoint/2010/main" val="25987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2</a:t>
            </a:fld>
            <a:endParaRPr lang="en-US"/>
          </a:p>
        </p:txBody>
      </p:sp>
    </p:spTree>
    <p:extLst>
      <p:ext uri="{BB962C8B-B14F-4D97-AF65-F5344CB8AC3E}">
        <p14:creationId xmlns:p14="http://schemas.microsoft.com/office/powerpoint/2010/main" val="1223774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20</a:t>
            </a:fld>
            <a:endParaRPr lang="en-US"/>
          </a:p>
        </p:txBody>
      </p:sp>
    </p:spTree>
    <p:extLst>
      <p:ext uri="{BB962C8B-B14F-4D97-AF65-F5344CB8AC3E}">
        <p14:creationId xmlns:p14="http://schemas.microsoft.com/office/powerpoint/2010/main" val="2629242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21</a:t>
            </a:fld>
            <a:endParaRPr lang="en-US"/>
          </a:p>
        </p:txBody>
      </p:sp>
    </p:spTree>
    <p:extLst>
      <p:ext uri="{BB962C8B-B14F-4D97-AF65-F5344CB8AC3E}">
        <p14:creationId xmlns:p14="http://schemas.microsoft.com/office/powerpoint/2010/main" val="1653863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22</a:t>
            </a:fld>
            <a:endParaRPr lang="en-US"/>
          </a:p>
        </p:txBody>
      </p:sp>
    </p:spTree>
    <p:extLst>
      <p:ext uri="{BB962C8B-B14F-4D97-AF65-F5344CB8AC3E}">
        <p14:creationId xmlns:p14="http://schemas.microsoft.com/office/powerpoint/2010/main" val="1085204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23</a:t>
            </a:fld>
            <a:endParaRPr lang="en-US"/>
          </a:p>
        </p:txBody>
      </p:sp>
    </p:spTree>
    <p:extLst>
      <p:ext uri="{BB962C8B-B14F-4D97-AF65-F5344CB8AC3E}">
        <p14:creationId xmlns:p14="http://schemas.microsoft.com/office/powerpoint/2010/main" val="17849042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24</a:t>
            </a:fld>
            <a:endParaRPr lang="en-US"/>
          </a:p>
        </p:txBody>
      </p:sp>
    </p:spTree>
    <p:extLst>
      <p:ext uri="{BB962C8B-B14F-4D97-AF65-F5344CB8AC3E}">
        <p14:creationId xmlns:p14="http://schemas.microsoft.com/office/powerpoint/2010/main" val="251602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25</a:t>
            </a:fld>
            <a:endParaRPr lang="en-US"/>
          </a:p>
        </p:txBody>
      </p:sp>
    </p:spTree>
    <p:extLst>
      <p:ext uri="{BB962C8B-B14F-4D97-AF65-F5344CB8AC3E}">
        <p14:creationId xmlns:p14="http://schemas.microsoft.com/office/powerpoint/2010/main" val="2955078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26</a:t>
            </a:fld>
            <a:endParaRPr lang="en-US"/>
          </a:p>
        </p:txBody>
      </p:sp>
    </p:spTree>
    <p:extLst>
      <p:ext uri="{BB962C8B-B14F-4D97-AF65-F5344CB8AC3E}">
        <p14:creationId xmlns:p14="http://schemas.microsoft.com/office/powerpoint/2010/main" val="42658222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27</a:t>
            </a:fld>
            <a:endParaRPr lang="en-US"/>
          </a:p>
        </p:txBody>
      </p:sp>
    </p:spTree>
    <p:extLst>
      <p:ext uri="{BB962C8B-B14F-4D97-AF65-F5344CB8AC3E}">
        <p14:creationId xmlns:p14="http://schemas.microsoft.com/office/powerpoint/2010/main" val="19332219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28</a:t>
            </a:fld>
            <a:endParaRPr lang="en-US"/>
          </a:p>
        </p:txBody>
      </p:sp>
    </p:spTree>
    <p:extLst>
      <p:ext uri="{BB962C8B-B14F-4D97-AF65-F5344CB8AC3E}">
        <p14:creationId xmlns:p14="http://schemas.microsoft.com/office/powerpoint/2010/main" val="2824123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29</a:t>
            </a:fld>
            <a:endParaRPr lang="en-US"/>
          </a:p>
        </p:txBody>
      </p:sp>
    </p:spTree>
    <p:extLst>
      <p:ext uri="{BB962C8B-B14F-4D97-AF65-F5344CB8AC3E}">
        <p14:creationId xmlns:p14="http://schemas.microsoft.com/office/powerpoint/2010/main" val="3417289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3</a:t>
            </a:fld>
            <a:endParaRPr lang="en-US"/>
          </a:p>
        </p:txBody>
      </p:sp>
    </p:spTree>
    <p:extLst>
      <p:ext uri="{BB962C8B-B14F-4D97-AF65-F5344CB8AC3E}">
        <p14:creationId xmlns:p14="http://schemas.microsoft.com/office/powerpoint/2010/main" val="11545077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30</a:t>
            </a:fld>
            <a:endParaRPr lang="en-US"/>
          </a:p>
        </p:txBody>
      </p:sp>
    </p:spTree>
    <p:extLst>
      <p:ext uri="{BB962C8B-B14F-4D97-AF65-F5344CB8AC3E}">
        <p14:creationId xmlns:p14="http://schemas.microsoft.com/office/powerpoint/2010/main" val="828724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31</a:t>
            </a:fld>
            <a:endParaRPr lang="en-US"/>
          </a:p>
        </p:txBody>
      </p:sp>
    </p:spTree>
    <p:extLst>
      <p:ext uri="{BB962C8B-B14F-4D97-AF65-F5344CB8AC3E}">
        <p14:creationId xmlns:p14="http://schemas.microsoft.com/office/powerpoint/2010/main" val="2593265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32</a:t>
            </a:fld>
            <a:endParaRPr lang="en-US"/>
          </a:p>
        </p:txBody>
      </p:sp>
    </p:spTree>
    <p:extLst>
      <p:ext uri="{BB962C8B-B14F-4D97-AF65-F5344CB8AC3E}">
        <p14:creationId xmlns:p14="http://schemas.microsoft.com/office/powerpoint/2010/main" val="1081843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33</a:t>
            </a:fld>
            <a:endParaRPr lang="en-US"/>
          </a:p>
        </p:txBody>
      </p:sp>
    </p:spTree>
    <p:extLst>
      <p:ext uri="{BB962C8B-B14F-4D97-AF65-F5344CB8AC3E}">
        <p14:creationId xmlns:p14="http://schemas.microsoft.com/office/powerpoint/2010/main" val="22961487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34</a:t>
            </a:fld>
            <a:endParaRPr lang="en-US"/>
          </a:p>
        </p:txBody>
      </p:sp>
    </p:spTree>
    <p:extLst>
      <p:ext uri="{BB962C8B-B14F-4D97-AF65-F5344CB8AC3E}">
        <p14:creationId xmlns:p14="http://schemas.microsoft.com/office/powerpoint/2010/main" val="4184940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35</a:t>
            </a:fld>
            <a:endParaRPr lang="en-US"/>
          </a:p>
        </p:txBody>
      </p:sp>
    </p:spTree>
    <p:extLst>
      <p:ext uri="{BB962C8B-B14F-4D97-AF65-F5344CB8AC3E}">
        <p14:creationId xmlns:p14="http://schemas.microsoft.com/office/powerpoint/2010/main" val="2410628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36</a:t>
            </a:fld>
            <a:endParaRPr lang="en-US"/>
          </a:p>
        </p:txBody>
      </p:sp>
    </p:spTree>
    <p:extLst>
      <p:ext uri="{BB962C8B-B14F-4D97-AF65-F5344CB8AC3E}">
        <p14:creationId xmlns:p14="http://schemas.microsoft.com/office/powerpoint/2010/main" val="2870873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37</a:t>
            </a:fld>
            <a:endParaRPr lang="en-US"/>
          </a:p>
        </p:txBody>
      </p:sp>
    </p:spTree>
    <p:extLst>
      <p:ext uri="{BB962C8B-B14F-4D97-AF65-F5344CB8AC3E}">
        <p14:creationId xmlns:p14="http://schemas.microsoft.com/office/powerpoint/2010/main" val="2534674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38</a:t>
            </a:fld>
            <a:endParaRPr lang="en-US"/>
          </a:p>
        </p:txBody>
      </p:sp>
    </p:spTree>
    <p:extLst>
      <p:ext uri="{BB962C8B-B14F-4D97-AF65-F5344CB8AC3E}">
        <p14:creationId xmlns:p14="http://schemas.microsoft.com/office/powerpoint/2010/main" val="30309523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39</a:t>
            </a:fld>
            <a:endParaRPr lang="en-US"/>
          </a:p>
        </p:txBody>
      </p:sp>
    </p:spTree>
    <p:extLst>
      <p:ext uri="{BB962C8B-B14F-4D97-AF65-F5344CB8AC3E}">
        <p14:creationId xmlns:p14="http://schemas.microsoft.com/office/powerpoint/2010/main" val="3704814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4</a:t>
            </a:fld>
            <a:endParaRPr lang="en-US"/>
          </a:p>
        </p:txBody>
      </p:sp>
    </p:spTree>
    <p:extLst>
      <p:ext uri="{BB962C8B-B14F-4D97-AF65-F5344CB8AC3E}">
        <p14:creationId xmlns:p14="http://schemas.microsoft.com/office/powerpoint/2010/main" val="31233397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40</a:t>
            </a:fld>
            <a:endParaRPr lang="en-US"/>
          </a:p>
        </p:txBody>
      </p:sp>
    </p:spTree>
    <p:extLst>
      <p:ext uri="{BB962C8B-B14F-4D97-AF65-F5344CB8AC3E}">
        <p14:creationId xmlns:p14="http://schemas.microsoft.com/office/powerpoint/2010/main" val="23847394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41</a:t>
            </a:fld>
            <a:endParaRPr lang="en-US"/>
          </a:p>
        </p:txBody>
      </p:sp>
    </p:spTree>
    <p:extLst>
      <p:ext uri="{BB962C8B-B14F-4D97-AF65-F5344CB8AC3E}">
        <p14:creationId xmlns:p14="http://schemas.microsoft.com/office/powerpoint/2010/main" val="2936489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42</a:t>
            </a:fld>
            <a:endParaRPr lang="en-US"/>
          </a:p>
        </p:txBody>
      </p:sp>
    </p:spTree>
    <p:extLst>
      <p:ext uri="{BB962C8B-B14F-4D97-AF65-F5344CB8AC3E}">
        <p14:creationId xmlns:p14="http://schemas.microsoft.com/office/powerpoint/2010/main" val="6550307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43</a:t>
            </a:fld>
            <a:endParaRPr lang="en-US"/>
          </a:p>
        </p:txBody>
      </p:sp>
    </p:spTree>
    <p:extLst>
      <p:ext uri="{BB962C8B-B14F-4D97-AF65-F5344CB8AC3E}">
        <p14:creationId xmlns:p14="http://schemas.microsoft.com/office/powerpoint/2010/main" val="269070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44</a:t>
            </a:fld>
            <a:endParaRPr lang="en-US"/>
          </a:p>
        </p:txBody>
      </p:sp>
    </p:spTree>
    <p:extLst>
      <p:ext uri="{BB962C8B-B14F-4D97-AF65-F5344CB8AC3E}">
        <p14:creationId xmlns:p14="http://schemas.microsoft.com/office/powerpoint/2010/main" val="9939879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45</a:t>
            </a:fld>
            <a:endParaRPr lang="en-US"/>
          </a:p>
        </p:txBody>
      </p:sp>
    </p:spTree>
    <p:extLst>
      <p:ext uri="{BB962C8B-B14F-4D97-AF65-F5344CB8AC3E}">
        <p14:creationId xmlns:p14="http://schemas.microsoft.com/office/powerpoint/2010/main" val="2363566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46</a:t>
            </a:fld>
            <a:endParaRPr lang="en-US"/>
          </a:p>
        </p:txBody>
      </p:sp>
    </p:spTree>
    <p:extLst>
      <p:ext uri="{BB962C8B-B14F-4D97-AF65-F5344CB8AC3E}">
        <p14:creationId xmlns:p14="http://schemas.microsoft.com/office/powerpoint/2010/main" val="1142758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47</a:t>
            </a:fld>
            <a:endParaRPr lang="en-US"/>
          </a:p>
        </p:txBody>
      </p:sp>
    </p:spTree>
    <p:extLst>
      <p:ext uri="{BB962C8B-B14F-4D97-AF65-F5344CB8AC3E}">
        <p14:creationId xmlns:p14="http://schemas.microsoft.com/office/powerpoint/2010/main" val="17489843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48</a:t>
            </a:fld>
            <a:endParaRPr lang="en-US"/>
          </a:p>
        </p:txBody>
      </p:sp>
    </p:spTree>
    <p:extLst>
      <p:ext uri="{BB962C8B-B14F-4D97-AF65-F5344CB8AC3E}">
        <p14:creationId xmlns:p14="http://schemas.microsoft.com/office/powerpoint/2010/main" val="4172139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49</a:t>
            </a:fld>
            <a:endParaRPr lang="en-US"/>
          </a:p>
        </p:txBody>
      </p:sp>
    </p:spTree>
    <p:extLst>
      <p:ext uri="{BB962C8B-B14F-4D97-AF65-F5344CB8AC3E}">
        <p14:creationId xmlns:p14="http://schemas.microsoft.com/office/powerpoint/2010/main" val="1012806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5</a:t>
            </a:fld>
            <a:endParaRPr lang="en-US"/>
          </a:p>
        </p:txBody>
      </p:sp>
    </p:spTree>
    <p:extLst>
      <p:ext uri="{BB962C8B-B14F-4D97-AF65-F5344CB8AC3E}">
        <p14:creationId xmlns:p14="http://schemas.microsoft.com/office/powerpoint/2010/main" val="28492825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50</a:t>
            </a:fld>
            <a:endParaRPr lang="en-US"/>
          </a:p>
        </p:txBody>
      </p:sp>
    </p:spTree>
    <p:extLst>
      <p:ext uri="{BB962C8B-B14F-4D97-AF65-F5344CB8AC3E}">
        <p14:creationId xmlns:p14="http://schemas.microsoft.com/office/powerpoint/2010/main" val="25835638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51</a:t>
            </a:fld>
            <a:endParaRPr lang="en-US"/>
          </a:p>
        </p:txBody>
      </p:sp>
    </p:spTree>
    <p:extLst>
      <p:ext uri="{BB962C8B-B14F-4D97-AF65-F5344CB8AC3E}">
        <p14:creationId xmlns:p14="http://schemas.microsoft.com/office/powerpoint/2010/main" val="12598886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52</a:t>
            </a:fld>
            <a:endParaRPr lang="en-US"/>
          </a:p>
        </p:txBody>
      </p:sp>
    </p:spTree>
    <p:extLst>
      <p:ext uri="{BB962C8B-B14F-4D97-AF65-F5344CB8AC3E}">
        <p14:creationId xmlns:p14="http://schemas.microsoft.com/office/powerpoint/2010/main" val="34871371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53</a:t>
            </a:fld>
            <a:endParaRPr lang="en-US"/>
          </a:p>
        </p:txBody>
      </p:sp>
    </p:spTree>
    <p:extLst>
      <p:ext uri="{BB962C8B-B14F-4D97-AF65-F5344CB8AC3E}">
        <p14:creationId xmlns:p14="http://schemas.microsoft.com/office/powerpoint/2010/main" val="24692958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i="1" dirty="0"/>
              <a:t>RQ1: What are the differences in emoji use across users and documents in social media?</a:t>
            </a:r>
          </a:p>
          <a:p>
            <a:pPr marL="0" indent="0">
              <a:buNone/>
            </a:pPr>
            <a:endParaRPr lang="en-US" b="1" i="1" dirty="0"/>
          </a:p>
          <a:p>
            <a:pPr marL="0" indent="0">
              <a:buNone/>
            </a:pPr>
            <a:r>
              <a:rPr lang="en-US" i="1" dirty="0"/>
              <a:t>RQ2: In what way do emojis reveal cues about social identity and individual communication style preferences?</a:t>
            </a:r>
          </a:p>
          <a:p>
            <a:pPr marL="0" indent="0">
              <a:buNone/>
            </a:pPr>
            <a:endParaRPr lang="en-US" i="1" dirty="0"/>
          </a:p>
          <a:p>
            <a:pPr marL="0" indent="0">
              <a:buNone/>
            </a:pPr>
            <a:r>
              <a:rPr lang="en-US" i="1" dirty="0"/>
              <a:t>RQ3: What are the collective patterns and behaviors that arise from individual emoji use and what do they reveal about social norms?</a:t>
            </a:r>
            <a:r>
              <a:rPr lang="en-US" i="1" dirty="0">
                <a:effectLst/>
              </a:rPr>
              <a:t> </a:t>
            </a:r>
            <a:endParaRPr lang="en-US" i="1" dirty="0"/>
          </a:p>
          <a:p>
            <a:endParaRPr lang="en-US" dirty="0"/>
          </a:p>
          <a:p>
            <a:endParaRPr lang="en-US" dirty="0"/>
          </a:p>
          <a:p>
            <a:r>
              <a:rPr lang="en-US" dirty="0"/>
              <a:t>I all address these in greater detail in a little bit.</a:t>
            </a:r>
          </a:p>
        </p:txBody>
      </p:sp>
      <p:sp>
        <p:nvSpPr>
          <p:cNvPr id="4" name="Slide Number Placeholder 3"/>
          <p:cNvSpPr>
            <a:spLocks noGrp="1"/>
          </p:cNvSpPr>
          <p:nvPr>
            <p:ph type="sldNum" sz="quarter" idx="5"/>
          </p:nvPr>
        </p:nvSpPr>
        <p:spPr/>
        <p:txBody>
          <a:bodyPr/>
          <a:lstStyle/>
          <a:p>
            <a:fld id="{5F883753-3E22-0C41-B2A8-9FBEB7929891}" type="slidenum">
              <a:rPr lang="en-US" smtClean="0"/>
              <a:t>54</a:t>
            </a:fld>
            <a:endParaRPr lang="en-US"/>
          </a:p>
        </p:txBody>
      </p:sp>
    </p:spTree>
    <p:extLst>
      <p:ext uri="{BB962C8B-B14F-4D97-AF65-F5344CB8AC3E}">
        <p14:creationId xmlns:p14="http://schemas.microsoft.com/office/powerpoint/2010/main" val="28649365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RO2: inspired by Pennebaker theory on linguistic style as a fingerprint, and research by </a:t>
            </a:r>
            <a:r>
              <a:rPr lang="en-US" dirty="0" err="1"/>
              <a:t>Pfoser’s</a:t>
            </a:r>
            <a:r>
              <a:rPr lang="en-US" dirty="0"/>
              <a:t> students on fingerprinting, need a way to analyze and represent emoji use in a document, and measure behavior of emoji use such as consistency of emojis used and the way they are used (addressed in Chapter 4 and 5 and associated with RQ: 2 and 3)</a:t>
            </a:r>
          </a:p>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60</a:t>
            </a:fld>
            <a:endParaRPr lang="en-US"/>
          </a:p>
        </p:txBody>
      </p:sp>
    </p:spTree>
    <p:extLst>
      <p:ext uri="{BB962C8B-B14F-4D97-AF65-F5344CB8AC3E}">
        <p14:creationId xmlns:p14="http://schemas.microsoft.com/office/powerpoint/2010/main" val="6939409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61</a:t>
            </a:fld>
            <a:endParaRPr lang="en-US"/>
          </a:p>
        </p:txBody>
      </p:sp>
    </p:spTree>
    <p:extLst>
      <p:ext uri="{BB962C8B-B14F-4D97-AF65-F5344CB8AC3E}">
        <p14:creationId xmlns:p14="http://schemas.microsoft.com/office/powerpoint/2010/main" val="21193066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62</a:t>
            </a:fld>
            <a:endParaRPr lang="en-US"/>
          </a:p>
        </p:txBody>
      </p:sp>
    </p:spTree>
    <p:extLst>
      <p:ext uri="{BB962C8B-B14F-4D97-AF65-F5344CB8AC3E}">
        <p14:creationId xmlns:p14="http://schemas.microsoft.com/office/powerpoint/2010/main" val="23218516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73</a:t>
            </a:fld>
            <a:endParaRPr lang="en-US"/>
          </a:p>
        </p:txBody>
      </p:sp>
    </p:spTree>
    <p:extLst>
      <p:ext uri="{BB962C8B-B14F-4D97-AF65-F5344CB8AC3E}">
        <p14:creationId xmlns:p14="http://schemas.microsoft.com/office/powerpoint/2010/main" val="11016855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75</a:t>
            </a:fld>
            <a:endParaRPr lang="en-US"/>
          </a:p>
        </p:txBody>
      </p:sp>
    </p:spTree>
    <p:extLst>
      <p:ext uri="{BB962C8B-B14F-4D97-AF65-F5344CB8AC3E}">
        <p14:creationId xmlns:p14="http://schemas.microsoft.com/office/powerpoint/2010/main" val="1257381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6</a:t>
            </a:fld>
            <a:endParaRPr lang="en-US"/>
          </a:p>
        </p:txBody>
      </p:sp>
    </p:spTree>
    <p:extLst>
      <p:ext uri="{BB962C8B-B14F-4D97-AF65-F5344CB8AC3E}">
        <p14:creationId xmlns:p14="http://schemas.microsoft.com/office/powerpoint/2010/main" val="10366700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78</a:t>
            </a:fld>
            <a:endParaRPr lang="en-US"/>
          </a:p>
        </p:txBody>
      </p:sp>
    </p:spTree>
    <p:extLst>
      <p:ext uri="{BB962C8B-B14F-4D97-AF65-F5344CB8AC3E}">
        <p14:creationId xmlns:p14="http://schemas.microsoft.com/office/powerpoint/2010/main" val="37623853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79</a:t>
            </a:fld>
            <a:endParaRPr lang="en-US"/>
          </a:p>
        </p:txBody>
      </p:sp>
    </p:spTree>
    <p:extLst>
      <p:ext uri="{BB962C8B-B14F-4D97-AF65-F5344CB8AC3E}">
        <p14:creationId xmlns:p14="http://schemas.microsoft.com/office/powerpoint/2010/main" val="420381287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The code I have developed for this dissertation will be available on </a:t>
            </a:r>
            <a:r>
              <a:rPr lang="en-US" i="1" dirty="0" err="1"/>
              <a:t>github</a:t>
            </a:r>
            <a:r>
              <a:rPr lang="en-US" i="1" dirty="0"/>
              <a:t> in order to support reproducibility and to help other social media researchers gain insights from the emojis in their datasets.</a:t>
            </a:r>
          </a:p>
          <a:p>
            <a:endParaRPr lang="en-US" i="1" dirty="0"/>
          </a:p>
        </p:txBody>
      </p:sp>
      <p:sp>
        <p:nvSpPr>
          <p:cNvPr id="4" name="Slide Number Placeholder 3"/>
          <p:cNvSpPr>
            <a:spLocks noGrp="1"/>
          </p:cNvSpPr>
          <p:nvPr>
            <p:ph type="sldNum" sz="quarter" idx="5"/>
          </p:nvPr>
        </p:nvSpPr>
        <p:spPr/>
        <p:txBody>
          <a:bodyPr/>
          <a:lstStyle/>
          <a:p>
            <a:fld id="{5F883753-3E22-0C41-B2A8-9FBEB7929891}" type="slidenum">
              <a:rPr lang="en-US" smtClean="0"/>
              <a:t>80</a:t>
            </a:fld>
            <a:endParaRPr lang="en-US"/>
          </a:p>
        </p:txBody>
      </p:sp>
    </p:spTree>
    <p:extLst>
      <p:ext uri="{BB962C8B-B14F-4D97-AF65-F5344CB8AC3E}">
        <p14:creationId xmlns:p14="http://schemas.microsoft.com/office/powerpoint/2010/main" val="5463318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Thank you for your time. Now I would like to open it up for any questions and feedback.</a:t>
            </a:r>
          </a:p>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81</a:t>
            </a:fld>
            <a:endParaRPr lang="en-US"/>
          </a:p>
        </p:txBody>
      </p:sp>
    </p:spTree>
    <p:extLst>
      <p:ext uri="{BB962C8B-B14F-4D97-AF65-F5344CB8AC3E}">
        <p14:creationId xmlns:p14="http://schemas.microsoft.com/office/powerpoint/2010/main" val="3335934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7</a:t>
            </a:fld>
            <a:endParaRPr lang="en-US"/>
          </a:p>
        </p:txBody>
      </p:sp>
    </p:spTree>
    <p:extLst>
      <p:ext uri="{BB962C8B-B14F-4D97-AF65-F5344CB8AC3E}">
        <p14:creationId xmlns:p14="http://schemas.microsoft.com/office/powerpoint/2010/main" val="2926534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8</a:t>
            </a:fld>
            <a:endParaRPr lang="en-US"/>
          </a:p>
        </p:txBody>
      </p:sp>
    </p:spTree>
    <p:extLst>
      <p:ext uri="{BB962C8B-B14F-4D97-AF65-F5344CB8AC3E}">
        <p14:creationId xmlns:p14="http://schemas.microsoft.com/office/powerpoint/2010/main" val="1829348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883753-3E22-0C41-B2A8-9FBEB7929891}" type="slidenum">
              <a:rPr lang="en-US" smtClean="0"/>
              <a:t>9</a:t>
            </a:fld>
            <a:endParaRPr lang="en-US"/>
          </a:p>
        </p:txBody>
      </p:sp>
    </p:spTree>
    <p:extLst>
      <p:ext uri="{BB962C8B-B14F-4D97-AF65-F5344CB8AC3E}">
        <p14:creationId xmlns:p14="http://schemas.microsoft.com/office/powerpoint/2010/main" val="2276115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E3404-F000-B34E-808B-294195DA32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51FDD6-EE56-2C43-96DE-0DA81E549E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9BC5113A-BAEF-EF44-9F1E-0706AAC18C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4B2DFE-080E-7A41-8C6A-FBF6E50A4BC5}"/>
              </a:ext>
            </a:extLst>
          </p:cNvPr>
          <p:cNvSpPr>
            <a:spLocks noGrp="1"/>
          </p:cNvSpPr>
          <p:nvPr>
            <p:ph type="sldNum" sz="quarter" idx="12"/>
          </p:nvPr>
        </p:nvSpPr>
        <p:spPr>
          <a:xfrm>
            <a:off x="9387115" y="-44925"/>
            <a:ext cx="2743200" cy="365125"/>
          </a:xfrm>
          <a:prstGeom prst="rect">
            <a:avLst/>
          </a:prstGeom>
        </p:spPr>
        <p:txBody>
          <a:bodyPr/>
          <a:lstStyle/>
          <a:p>
            <a:fld id="{509ED41B-A701-EF47-BA86-EA0555D5FDC7}" type="slidenum">
              <a:rPr lang="en-US" smtClean="0"/>
              <a:t>‹#›</a:t>
            </a:fld>
            <a:endParaRPr lang="en-US"/>
          </a:p>
        </p:txBody>
      </p:sp>
      <p:pic>
        <p:nvPicPr>
          <p:cNvPr id="9" name="Picture 8">
            <a:extLst>
              <a:ext uri="{FF2B5EF4-FFF2-40B4-BE49-F238E27FC236}">
                <a16:creationId xmlns:a16="http://schemas.microsoft.com/office/drawing/2014/main" id="{1E873B01-7D7D-724F-BA95-81AE7C84AAF5}"/>
              </a:ext>
            </a:extLst>
          </p:cNvPr>
          <p:cNvPicPr>
            <a:picLocks noChangeAspect="1"/>
          </p:cNvPicPr>
          <p:nvPr userDrawn="1"/>
        </p:nvPicPr>
        <p:blipFill>
          <a:blip r:embed="rId2">
            <a:alphaModFix amt="3000"/>
          </a:blip>
          <a:stretch>
            <a:fillRect/>
          </a:stretch>
        </p:blipFill>
        <p:spPr>
          <a:xfrm>
            <a:off x="5690870" y="-35076"/>
            <a:ext cx="6489699" cy="6853471"/>
          </a:xfrm>
          <a:prstGeom prst="rect">
            <a:avLst/>
          </a:prstGeom>
        </p:spPr>
      </p:pic>
      <p:pic>
        <p:nvPicPr>
          <p:cNvPr id="10" name="Picture 9">
            <a:extLst>
              <a:ext uri="{FF2B5EF4-FFF2-40B4-BE49-F238E27FC236}">
                <a16:creationId xmlns:a16="http://schemas.microsoft.com/office/drawing/2014/main" id="{AC093228-C2FC-4D40-B186-430BCC172E3A}"/>
              </a:ext>
            </a:extLst>
          </p:cNvPr>
          <p:cNvPicPr>
            <a:picLocks noChangeAspect="1"/>
          </p:cNvPicPr>
          <p:nvPr userDrawn="1"/>
        </p:nvPicPr>
        <p:blipFill>
          <a:blip r:embed="rId3"/>
          <a:stretch>
            <a:fillRect/>
          </a:stretch>
        </p:blipFill>
        <p:spPr>
          <a:xfrm>
            <a:off x="223407" y="5565710"/>
            <a:ext cx="1841500" cy="1206500"/>
          </a:xfrm>
          <a:prstGeom prst="rect">
            <a:avLst/>
          </a:prstGeom>
        </p:spPr>
      </p:pic>
      <p:grpSp>
        <p:nvGrpSpPr>
          <p:cNvPr id="11" name="Group 10">
            <a:extLst>
              <a:ext uri="{FF2B5EF4-FFF2-40B4-BE49-F238E27FC236}">
                <a16:creationId xmlns:a16="http://schemas.microsoft.com/office/drawing/2014/main" id="{B3336C1D-2099-8848-8AD5-1C173EC187C0}"/>
              </a:ext>
            </a:extLst>
          </p:cNvPr>
          <p:cNvGrpSpPr/>
          <p:nvPr userDrawn="1"/>
        </p:nvGrpSpPr>
        <p:grpSpPr>
          <a:xfrm>
            <a:off x="10206627" y="5748093"/>
            <a:ext cx="1954854" cy="1115369"/>
            <a:chOff x="8604378" y="5661599"/>
            <a:chExt cx="1954854" cy="1115369"/>
          </a:xfrm>
        </p:grpSpPr>
        <p:pic>
          <p:nvPicPr>
            <p:cNvPr id="12" name="Picture 11">
              <a:extLst>
                <a:ext uri="{FF2B5EF4-FFF2-40B4-BE49-F238E27FC236}">
                  <a16:creationId xmlns:a16="http://schemas.microsoft.com/office/drawing/2014/main" id="{10123EF7-38FC-6C49-A204-D13E051B4990}"/>
                </a:ext>
              </a:extLst>
            </p:cNvPr>
            <p:cNvPicPr>
              <a:picLocks noChangeAspect="1"/>
            </p:cNvPicPr>
            <p:nvPr/>
          </p:nvPicPr>
          <p:blipFill>
            <a:blip r:embed="rId4"/>
            <a:stretch>
              <a:fillRect/>
            </a:stretch>
          </p:blipFill>
          <p:spPr>
            <a:xfrm>
              <a:off x="8604378" y="5661599"/>
              <a:ext cx="962914" cy="1016889"/>
            </a:xfrm>
            <a:prstGeom prst="rect">
              <a:avLst/>
            </a:prstGeom>
          </p:spPr>
        </p:pic>
        <p:sp>
          <p:nvSpPr>
            <p:cNvPr id="13" name="TextBox 12">
              <a:extLst>
                <a:ext uri="{FF2B5EF4-FFF2-40B4-BE49-F238E27FC236}">
                  <a16:creationId xmlns:a16="http://schemas.microsoft.com/office/drawing/2014/main" id="{5C327B3B-B219-4949-96C3-61A82341CA74}"/>
                </a:ext>
              </a:extLst>
            </p:cNvPr>
            <p:cNvSpPr txBox="1"/>
            <p:nvPr/>
          </p:nvSpPr>
          <p:spPr>
            <a:xfrm>
              <a:off x="9155929" y="6130637"/>
              <a:ext cx="1403303" cy="646331"/>
            </a:xfrm>
            <a:prstGeom prst="rect">
              <a:avLst/>
            </a:prstGeom>
            <a:noFill/>
          </p:spPr>
          <p:txBody>
            <a:bodyPr wrap="square" rtlCol="0" anchor="b">
              <a:spAutoFit/>
            </a:bodyPr>
            <a:lstStyle/>
            <a:p>
              <a:r>
                <a:rPr lang="en-US" b="1" dirty="0">
                  <a:solidFill>
                    <a:srgbClr val="005E3C"/>
                  </a:solidFill>
                  <a:latin typeface="Open Sans" panose="020B0606030504020204" pitchFamily="34" charset="0"/>
                  <a:ea typeface="Open Sans" panose="020B0606030504020204" pitchFamily="34" charset="0"/>
                  <a:cs typeface="Open Sans" panose="020B0606030504020204" pitchFamily="34" charset="0"/>
                </a:rPr>
                <a:t>College of</a:t>
              </a:r>
            </a:p>
            <a:p>
              <a:r>
                <a:rPr lang="en-US" b="1" dirty="0">
                  <a:solidFill>
                    <a:srgbClr val="005E3C"/>
                  </a:solidFill>
                  <a:latin typeface="Open Sans" panose="020B0606030504020204" pitchFamily="34" charset="0"/>
                  <a:ea typeface="Open Sans" panose="020B0606030504020204" pitchFamily="34" charset="0"/>
                  <a:cs typeface="Open Sans" panose="020B0606030504020204" pitchFamily="34" charset="0"/>
                </a:rPr>
                <a:t>Science</a:t>
              </a:r>
            </a:p>
          </p:txBody>
        </p:sp>
      </p:grpSp>
    </p:spTree>
    <p:extLst>
      <p:ext uri="{BB962C8B-B14F-4D97-AF65-F5344CB8AC3E}">
        <p14:creationId xmlns:p14="http://schemas.microsoft.com/office/powerpoint/2010/main" val="3064730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E109-EB6A-424C-A16B-500A328234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CDF274-19E9-944B-9BF7-8551C02847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9B7C72-C92C-1B4A-B0E1-0144CE5CA8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9E8585-3860-FF48-BA3A-CD8E243453E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F985B445-67AC-DA43-9B4A-1E3D828799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2C88BD-CF8D-6943-B263-67135AA9985C}"/>
              </a:ext>
            </a:extLst>
          </p:cNvPr>
          <p:cNvSpPr>
            <a:spLocks noGrp="1"/>
          </p:cNvSpPr>
          <p:nvPr>
            <p:ph type="sldNum" sz="quarter" idx="12"/>
          </p:nvPr>
        </p:nvSpPr>
        <p:spPr>
          <a:xfrm>
            <a:off x="9387115" y="-44925"/>
            <a:ext cx="2743200" cy="365125"/>
          </a:xfrm>
          <a:prstGeom prst="rect">
            <a:avLst/>
          </a:prstGeom>
        </p:spPr>
        <p:txBody>
          <a:bodyPr/>
          <a:lstStyle/>
          <a:p>
            <a:fld id="{509ED41B-A701-EF47-BA86-EA0555D5FDC7}" type="slidenum">
              <a:rPr lang="en-US" smtClean="0"/>
              <a:t>‹#›</a:t>
            </a:fld>
            <a:endParaRPr lang="en-US"/>
          </a:p>
        </p:txBody>
      </p:sp>
    </p:spTree>
    <p:extLst>
      <p:ext uri="{BB962C8B-B14F-4D97-AF65-F5344CB8AC3E}">
        <p14:creationId xmlns:p14="http://schemas.microsoft.com/office/powerpoint/2010/main" val="3219992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7C79-82AC-AC42-969F-0D90F907D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55E6FF-D101-4A47-B91E-8D3EF7E9C9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9199DD-DF1E-E74D-86E6-B4ABAD6949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4858F8-8799-1C42-BBAD-268B5BAEB7A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75050C43-754A-1849-828A-7817438E61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7B2E0F-FC28-2A48-B484-3BDDCF55B705}"/>
              </a:ext>
            </a:extLst>
          </p:cNvPr>
          <p:cNvSpPr>
            <a:spLocks noGrp="1"/>
          </p:cNvSpPr>
          <p:nvPr>
            <p:ph type="sldNum" sz="quarter" idx="12"/>
          </p:nvPr>
        </p:nvSpPr>
        <p:spPr>
          <a:xfrm>
            <a:off x="9387115" y="-44925"/>
            <a:ext cx="2743200" cy="365125"/>
          </a:xfrm>
          <a:prstGeom prst="rect">
            <a:avLst/>
          </a:prstGeom>
        </p:spPr>
        <p:txBody>
          <a:bodyPr/>
          <a:lstStyle/>
          <a:p>
            <a:fld id="{509ED41B-A701-EF47-BA86-EA0555D5FDC7}" type="slidenum">
              <a:rPr lang="en-US" smtClean="0"/>
              <a:t>‹#›</a:t>
            </a:fld>
            <a:endParaRPr lang="en-US"/>
          </a:p>
        </p:txBody>
      </p:sp>
    </p:spTree>
    <p:extLst>
      <p:ext uri="{BB962C8B-B14F-4D97-AF65-F5344CB8AC3E}">
        <p14:creationId xmlns:p14="http://schemas.microsoft.com/office/powerpoint/2010/main" val="2655581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37953-F253-D248-B7F2-BE21A535A1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EA988F-0108-BF4A-B970-C3C2A55682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143424-9A02-6943-BE76-6F7185A7228A}"/>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2E24760B-FBF9-DD43-A91B-03E997D75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17B90A-1F75-724D-94A8-3B4EB7C107EB}"/>
              </a:ext>
            </a:extLst>
          </p:cNvPr>
          <p:cNvSpPr>
            <a:spLocks noGrp="1"/>
          </p:cNvSpPr>
          <p:nvPr>
            <p:ph type="sldNum" sz="quarter" idx="12"/>
          </p:nvPr>
        </p:nvSpPr>
        <p:spPr>
          <a:xfrm>
            <a:off x="9387115" y="-44925"/>
            <a:ext cx="2743200" cy="365125"/>
          </a:xfrm>
          <a:prstGeom prst="rect">
            <a:avLst/>
          </a:prstGeom>
        </p:spPr>
        <p:txBody>
          <a:bodyPr/>
          <a:lstStyle/>
          <a:p>
            <a:fld id="{509ED41B-A701-EF47-BA86-EA0555D5FDC7}" type="slidenum">
              <a:rPr lang="en-US" smtClean="0"/>
              <a:t>‹#›</a:t>
            </a:fld>
            <a:endParaRPr lang="en-US"/>
          </a:p>
        </p:txBody>
      </p:sp>
    </p:spTree>
    <p:extLst>
      <p:ext uri="{BB962C8B-B14F-4D97-AF65-F5344CB8AC3E}">
        <p14:creationId xmlns:p14="http://schemas.microsoft.com/office/powerpoint/2010/main" val="12029861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487B1F-C8DC-0B42-A9E6-E7DD745CD6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4B6B54-C10E-DE47-AD9A-47130CB648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1D4961-8CD6-194D-810E-BA0A89DAD79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11DD4BB5-AD26-0140-9EBE-6CC065EB65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E6142B-1E45-6B49-9289-6B0EDA8A9A01}"/>
              </a:ext>
            </a:extLst>
          </p:cNvPr>
          <p:cNvSpPr>
            <a:spLocks noGrp="1"/>
          </p:cNvSpPr>
          <p:nvPr>
            <p:ph type="sldNum" sz="quarter" idx="12"/>
          </p:nvPr>
        </p:nvSpPr>
        <p:spPr>
          <a:xfrm>
            <a:off x="9387115" y="-44925"/>
            <a:ext cx="2743200" cy="365125"/>
          </a:xfrm>
          <a:prstGeom prst="rect">
            <a:avLst/>
          </a:prstGeom>
        </p:spPr>
        <p:txBody>
          <a:bodyPr/>
          <a:lstStyle/>
          <a:p>
            <a:fld id="{509ED41B-A701-EF47-BA86-EA0555D5FDC7}" type="slidenum">
              <a:rPr lang="en-US" smtClean="0"/>
              <a:t>‹#›</a:t>
            </a:fld>
            <a:endParaRPr lang="en-US"/>
          </a:p>
        </p:txBody>
      </p:sp>
    </p:spTree>
    <p:extLst>
      <p:ext uri="{BB962C8B-B14F-4D97-AF65-F5344CB8AC3E}">
        <p14:creationId xmlns:p14="http://schemas.microsoft.com/office/powerpoint/2010/main" val="565025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2947-288D-FB47-B353-051633DDC0AE}"/>
              </a:ext>
            </a:extLst>
          </p:cNvPr>
          <p:cNvSpPr>
            <a:spLocks noGrp="1"/>
          </p:cNvSpPr>
          <p:nvPr>
            <p:ph type="title"/>
          </p:nvPr>
        </p:nvSpPr>
        <p:spPr>
          <a:xfrm>
            <a:off x="484909" y="365126"/>
            <a:ext cx="10868891" cy="81906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7B3D851-D7A8-BA4B-A18E-FAF5984BEBE8}"/>
              </a:ext>
            </a:extLst>
          </p:cNvPr>
          <p:cNvSpPr>
            <a:spLocks noGrp="1"/>
          </p:cNvSpPr>
          <p:nvPr>
            <p:ph idx="1"/>
          </p:nvPr>
        </p:nvSpPr>
        <p:spPr>
          <a:xfrm>
            <a:off x="942108" y="1184194"/>
            <a:ext cx="10411691" cy="4992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9595DC1-1119-A54F-ACEC-E132F2FF84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84EE8C-9DB4-2F4B-A5A2-F284D2B01E75}"/>
              </a:ext>
            </a:extLst>
          </p:cNvPr>
          <p:cNvSpPr>
            <a:spLocks noGrp="1"/>
          </p:cNvSpPr>
          <p:nvPr>
            <p:ph type="sldNum" sz="quarter" idx="12"/>
          </p:nvPr>
        </p:nvSpPr>
        <p:spPr>
          <a:xfrm>
            <a:off x="9449179" y="6649016"/>
            <a:ext cx="2743200" cy="174232"/>
          </a:xfrm>
          <a:prstGeom prst="rect">
            <a:avLst/>
          </a:prstGeom>
        </p:spPr>
        <p:txBody>
          <a:bodyPr/>
          <a:lstStyle/>
          <a:p>
            <a:fld id="{509ED41B-A701-EF47-BA86-EA0555D5FDC7}" type="slidenum">
              <a:rPr lang="en-US" smtClean="0"/>
              <a:t>‹#›</a:t>
            </a:fld>
            <a:endParaRPr lang="en-US"/>
          </a:p>
        </p:txBody>
      </p:sp>
      <p:pic>
        <p:nvPicPr>
          <p:cNvPr id="8" name="Picture 7">
            <a:extLst>
              <a:ext uri="{FF2B5EF4-FFF2-40B4-BE49-F238E27FC236}">
                <a16:creationId xmlns:a16="http://schemas.microsoft.com/office/drawing/2014/main" id="{8F78274B-C3DE-B54B-B6DF-C00C3B10E08A}"/>
              </a:ext>
            </a:extLst>
          </p:cNvPr>
          <p:cNvPicPr>
            <a:picLocks noChangeAspect="1"/>
          </p:cNvPicPr>
          <p:nvPr userDrawn="1"/>
        </p:nvPicPr>
        <p:blipFill>
          <a:blip r:embed="rId2"/>
          <a:stretch>
            <a:fillRect/>
          </a:stretch>
        </p:blipFill>
        <p:spPr>
          <a:xfrm>
            <a:off x="195697" y="5966999"/>
            <a:ext cx="1250156" cy="819068"/>
          </a:xfrm>
          <a:prstGeom prst="rect">
            <a:avLst/>
          </a:prstGeom>
        </p:spPr>
      </p:pic>
      <p:grpSp>
        <p:nvGrpSpPr>
          <p:cNvPr id="12" name="Group 11">
            <a:extLst>
              <a:ext uri="{FF2B5EF4-FFF2-40B4-BE49-F238E27FC236}">
                <a16:creationId xmlns:a16="http://schemas.microsoft.com/office/drawing/2014/main" id="{F92CA2A4-2824-3343-A0AE-1F9EC997F79A}"/>
              </a:ext>
            </a:extLst>
          </p:cNvPr>
          <p:cNvGrpSpPr/>
          <p:nvPr userDrawn="1"/>
        </p:nvGrpSpPr>
        <p:grpSpPr>
          <a:xfrm>
            <a:off x="10655827" y="6031730"/>
            <a:ext cx="1769970" cy="843209"/>
            <a:chOff x="10364880" y="5812430"/>
            <a:chExt cx="1769970" cy="843209"/>
          </a:xfrm>
        </p:grpSpPr>
        <p:pic>
          <p:nvPicPr>
            <p:cNvPr id="10" name="Picture 9">
              <a:extLst>
                <a:ext uri="{FF2B5EF4-FFF2-40B4-BE49-F238E27FC236}">
                  <a16:creationId xmlns:a16="http://schemas.microsoft.com/office/drawing/2014/main" id="{836651ED-08EE-A84B-A826-E0D66328C358}"/>
                </a:ext>
              </a:extLst>
            </p:cNvPr>
            <p:cNvPicPr>
              <a:picLocks noChangeAspect="1"/>
            </p:cNvPicPr>
            <p:nvPr/>
          </p:nvPicPr>
          <p:blipFill>
            <a:blip r:embed="rId3"/>
            <a:stretch>
              <a:fillRect/>
            </a:stretch>
          </p:blipFill>
          <p:spPr>
            <a:xfrm>
              <a:off x="10364880" y="5812430"/>
              <a:ext cx="707113" cy="746749"/>
            </a:xfrm>
            <a:prstGeom prst="rect">
              <a:avLst/>
            </a:prstGeom>
          </p:spPr>
        </p:pic>
        <p:sp>
          <p:nvSpPr>
            <p:cNvPr id="11" name="TextBox 10">
              <a:extLst>
                <a:ext uri="{FF2B5EF4-FFF2-40B4-BE49-F238E27FC236}">
                  <a16:creationId xmlns:a16="http://schemas.microsoft.com/office/drawing/2014/main" id="{65E30832-8B47-5C45-BCBA-DBE1EA327AA2}"/>
                </a:ext>
              </a:extLst>
            </p:cNvPr>
            <p:cNvSpPr txBox="1"/>
            <p:nvPr/>
          </p:nvSpPr>
          <p:spPr>
            <a:xfrm>
              <a:off x="10777914" y="6132419"/>
              <a:ext cx="1356936" cy="523220"/>
            </a:xfrm>
            <a:prstGeom prst="rect">
              <a:avLst/>
            </a:prstGeom>
            <a:noFill/>
          </p:spPr>
          <p:txBody>
            <a:bodyPr wrap="square" rtlCol="0" anchor="b">
              <a:spAutoFit/>
            </a:bodyPr>
            <a:lstStyle/>
            <a:p>
              <a:r>
                <a:rPr lang="en-US" sz="1400" b="1" dirty="0">
                  <a:solidFill>
                    <a:srgbClr val="005E3C"/>
                  </a:solidFill>
                  <a:latin typeface="Open Sans" panose="020B0606030504020204" pitchFamily="34" charset="0"/>
                  <a:ea typeface="Open Sans" panose="020B0606030504020204" pitchFamily="34" charset="0"/>
                  <a:cs typeface="Open Sans" panose="020B0606030504020204" pitchFamily="34" charset="0"/>
                </a:rPr>
                <a:t>College of</a:t>
              </a:r>
            </a:p>
            <a:p>
              <a:r>
                <a:rPr lang="en-US" sz="1400" b="1" dirty="0">
                  <a:solidFill>
                    <a:srgbClr val="005E3C"/>
                  </a:solidFill>
                  <a:latin typeface="Open Sans" panose="020B0606030504020204" pitchFamily="34" charset="0"/>
                  <a:ea typeface="Open Sans" panose="020B0606030504020204" pitchFamily="34" charset="0"/>
                  <a:cs typeface="Open Sans" panose="020B0606030504020204" pitchFamily="34" charset="0"/>
                </a:rPr>
                <a:t>Science</a:t>
              </a:r>
            </a:p>
          </p:txBody>
        </p:sp>
      </p:grpSp>
    </p:spTree>
    <p:extLst>
      <p:ext uri="{BB962C8B-B14F-4D97-AF65-F5344CB8AC3E}">
        <p14:creationId xmlns:p14="http://schemas.microsoft.com/office/powerpoint/2010/main" val="2263249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2947-288D-FB47-B353-051633DDC0AE}"/>
              </a:ext>
            </a:extLst>
          </p:cNvPr>
          <p:cNvSpPr>
            <a:spLocks noGrp="1"/>
          </p:cNvSpPr>
          <p:nvPr>
            <p:ph type="title"/>
          </p:nvPr>
        </p:nvSpPr>
        <p:spPr>
          <a:xfrm>
            <a:off x="443345" y="365126"/>
            <a:ext cx="10910455" cy="81906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7B3D851-D7A8-BA4B-A18E-FAF5984BEBE8}"/>
              </a:ext>
            </a:extLst>
          </p:cNvPr>
          <p:cNvSpPr>
            <a:spLocks noGrp="1"/>
          </p:cNvSpPr>
          <p:nvPr>
            <p:ph idx="1"/>
          </p:nvPr>
        </p:nvSpPr>
        <p:spPr>
          <a:xfrm>
            <a:off x="983674" y="1184194"/>
            <a:ext cx="10370126" cy="4992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9595DC1-1119-A54F-ACEC-E132F2FF84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84EE8C-9DB4-2F4B-A5A2-F284D2B01E75}"/>
              </a:ext>
            </a:extLst>
          </p:cNvPr>
          <p:cNvSpPr>
            <a:spLocks noGrp="1"/>
          </p:cNvSpPr>
          <p:nvPr>
            <p:ph type="sldNum" sz="quarter" idx="12"/>
          </p:nvPr>
        </p:nvSpPr>
        <p:spPr>
          <a:xfrm>
            <a:off x="9387115" y="-44925"/>
            <a:ext cx="2743200" cy="365125"/>
          </a:xfrm>
          <a:prstGeom prst="rect">
            <a:avLst/>
          </a:prstGeom>
        </p:spPr>
        <p:txBody>
          <a:bodyPr/>
          <a:lstStyle/>
          <a:p>
            <a:fld id="{509ED41B-A701-EF47-BA86-EA0555D5FDC7}" type="slidenum">
              <a:rPr lang="en-US" smtClean="0"/>
              <a:t>‹#›</a:t>
            </a:fld>
            <a:endParaRPr lang="en-US"/>
          </a:p>
        </p:txBody>
      </p:sp>
      <p:pic>
        <p:nvPicPr>
          <p:cNvPr id="8" name="Picture 7">
            <a:extLst>
              <a:ext uri="{FF2B5EF4-FFF2-40B4-BE49-F238E27FC236}">
                <a16:creationId xmlns:a16="http://schemas.microsoft.com/office/drawing/2014/main" id="{8F78274B-C3DE-B54B-B6DF-C00C3B10E08A}"/>
              </a:ext>
            </a:extLst>
          </p:cNvPr>
          <p:cNvPicPr>
            <a:picLocks noChangeAspect="1"/>
          </p:cNvPicPr>
          <p:nvPr userDrawn="1"/>
        </p:nvPicPr>
        <p:blipFill>
          <a:blip r:embed="rId2"/>
          <a:stretch>
            <a:fillRect/>
          </a:stretch>
        </p:blipFill>
        <p:spPr>
          <a:xfrm>
            <a:off x="223407" y="5870014"/>
            <a:ext cx="1250156" cy="819068"/>
          </a:xfrm>
          <a:prstGeom prst="rect">
            <a:avLst/>
          </a:prstGeom>
        </p:spPr>
      </p:pic>
      <p:pic>
        <p:nvPicPr>
          <p:cNvPr id="10" name="Picture 9">
            <a:extLst>
              <a:ext uri="{FF2B5EF4-FFF2-40B4-BE49-F238E27FC236}">
                <a16:creationId xmlns:a16="http://schemas.microsoft.com/office/drawing/2014/main" id="{836651ED-08EE-A84B-A826-E0D66328C358}"/>
              </a:ext>
            </a:extLst>
          </p:cNvPr>
          <p:cNvPicPr>
            <a:picLocks noChangeAspect="1"/>
          </p:cNvPicPr>
          <p:nvPr/>
        </p:nvPicPr>
        <p:blipFill>
          <a:blip r:embed="rId3"/>
          <a:stretch>
            <a:fillRect/>
          </a:stretch>
        </p:blipFill>
        <p:spPr>
          <a:xfrm>
            <a:off x="10364880" y="5812430"/>
            <a:ext cx="707113" cy="746749"/>
          </a:xfrm>
          <a:prstGeom prst="rect">
            <a:avLst/>
          </a:prstGeom>
        </p:spPr>
      </p:pic>
      <p:sp>
        <p:nvSpPr>
          <p:cNvPr id="11" name="TextBox 10">
            <a:extLst>
              <a:ext uri="{FF2B5EF4-FFF2-40B4-BE49-F238E27FC236}">
                <a16:creationId xmlns:a16="http://schemas.microsoft.com/office/drawing/2014/main" id="{65E30832-8B47-5C45-BCBA-DBE1EA327AA2}"/>
              </a:ext>
            </a:extLst>
          </p:cNvPr>
          <p:cNvSpPr txBox="1"/>
          <p:nvPr/>
        </p:nvSpPr>
        <p:spPr>
          <a:xfrm>
            <a:off x="10777914" y="6132419"/>
            <a:ext cx="1356936" cy="523220"/>
          </a:xfrm>
          <a:prstGeom prst="rect">
            <a:avLst/>
          </a:prstGeom>
          <a:noFill/>
        </p:spPr>
        <p:txBody>
          <a:bodyPr wrap="square" rtlCol="0" anchor="b">
            <a:spAutoFit/>
          </a:bodyPr>
          <a:lstStyle/>
          <a:p>
            <a:r>
              <a:rPr lang="en-US" sz="1400" b="1" dirty="0">
                <a:solidFill>
                  <a:srgbClr val="005E3C"/>
                </a:solidFill>
                <a:latin typeface="Open Sans" panose="020B0606030504020204" pitchFamily="34" charset="0"/>
                <a:ea typeface="Open Sans" panose="020B0606030504020204" pitchFamily="34" charset="0"/>
                <a:cs typeface="Open Sans" panose="020B0606030504020204" pitchFamily="34" charset="0"/>
              </a:rPr>
              <a:t>College of</a:t>
            </a:r>
          </a:p>
          <a:p>
            <a:r>
              <a:rPr lang="en-US" sz="1400" b="1" dirty="0">
                <a:solidFill>
                  <a:srgbClr val="005E3C"/>
                </a:solidFill>
                <a:latin typeface="Open Sans" panose="020B0606030504020204" pitchFamily="34" charset="0"/>
                <a:ea typeface="Open Sans" panose="020B0606030504020204" pitchFamily="34" charset="0"/>
                <a:cs typeface="Open Sans" panose="020B0606030504020204" pitchFamily="34" charset="0"/>
              </a:rPr>
              <a:t>Science</a:t>
            </a:r>
          </a:p>
        </p:txBody>
      </p:sp>
    </p:spTree>
    <p:extLst>
      <p:ext uri="{BB962C8B-B14F-4D97-AF65-F5344CB8AC3E}">
        <p14:creationId xmlns:p14="http://schemas.microsoft.com/office/powerpoint/2010/main" val="2930816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4B2EC2-6F06-854F-8E87-7963D692342D}"/>
              </a:ext>
            </a:extLst>
          </p:cNvPr>
          <p:cNvSpPr/>
          <p:nvPr userDrawn="1"/>
        </p:nvSpPr>
        <p:spPr>
          <a:xfrm>
            <a:off x="0" y="0"/>
            <a:ext cx="12192000" cy="365125"/>
          </a:xfrm>
          <a:prstGeom prst="rect">
            <a:avLst/>
          </a:prstGeom>
          <a:gradFill flip="none" rotWithShape="1">
            <a:gsLst>
              <a:gs pos="0">
                <a:srgbClr val="A0B7A8">
                  <a:tint val="66000"/>
                  <a:satMod val="160000"/>
                </a:srgbClr>
              </a:gs>
              <a:gs pos="50000">
                <a:srgbClr val="A0B7A8">
                  <a:tint val="44500"/>
                  <a:satMod val="160000"/>
                </a:srgbClr>
              </a:gs>
              <a:gs pos="100000">
                <a:srgbClr val="A0B7A8">
                  <a:tint val="23500"/>
                  <a:satMod val="16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92947-288D-FB47-B353-051633DDC0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B3D851-D7A8-BA4B-A18E-FAF5984BEBE8}"/>
              </a:ext>
            </a:extLst>
          </p:cNvPr>
          <p:cNvSpPr>
            <a:spLocks noGrp="1"/>
          </p:cNvSpPr>
          <p:nvPr>
            <p:ph idx="1"/>
          </p:nvPr>
        </p:nvSpPr>
        <p:spPr>
          <a:xfrm>
            <a:off x="1473562" y="1374083"/>
            <a:ext cx="9880237" cy="4802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99595DC1-1119-A54F-ACEC-E132F2FF84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84EE8C-9DB4-2F4B-A5A2-F284D2B01E75}"/>
              </a:ext>
            </a:extLst>
          </p:cNvPr>
          <p:cNvSpPr>
            <a:spLocks noGrp="1"/>
          </p:cNvSpPr>
          <p:nvPr>
            <p:ph type="sldNum" sz="quarter" idx="12"/>
          </p:nvPr>
        </p:nvSpPr>
        <p:spPr>
          <a:xfrm>
            <a:off x="9387115" y="-44925"/>
            <a:ext cx="2743200" cy="365125"/>
          </a:xfrm>
          <a:prstGeom prst="rect">
            <a:avLst/>
          </a:prstGeom>
        </p:spPr>
        <p:txBody>
          <a:bodyPr/>
          <a:lstStyle/>
          <a:p>
            <a:fld id="{509ED41B-A701-EF47-BA86-EA0555D5FDC7}" type="slidenum">
              <a:rPr lang="en-US" smtClean="0"/>
              <a:t>‹#›</a:t>
            </a:fld>
            <a:endParaRPr lang="en-US"/>
          </a:p>
        </p:txBody>
      </p:sp>
      <p:pic>
        <p:nvPicPr>
          <p:cNvPr id="8" name="Picture 7">
            <a:extLst>
              <a:ext uri="{FF2B5EF4-FFF2-40B4-BE49-F238E27FC236}">
                <a16:creationId xmlns:a16="http://schemas.microsoft.com/office/drawing/2014/main" id="{8F78274B-C3DE-B54B-B6DF-C00C3B10E08A}"/>
              </a:ext>
            </a:extLst>
          </p:cNvPr>
          <p:cNvPicPr>
            <a:picLocks noChangeAspect="1"/>
          </p:cNvPicPr>
          <p:nvPr userDrawn="1"/>
        </p:nvPicPr>
        <p:blipFill>
          <a:blip r:embed="rId2"/>
          <a:stretch>
            <a:fillRect/>
          </a:stretch>
        </p:blipFill>
        <p:spPr>
          <a:xfrm>
            <a:off x="223407" y="5870014"/>
            <a:ext cx="1250156" cy="819068"/>
          </a:xfrm>
          <a:prstGeom prst="rect">
            <a:avLst/>
          </a:prstGeom>
        </p:spPr>
      </p:pic>
      <p:pic>
        <p:nvPicPr>
          <p:cNvPr id="10" name="Picture 9">
            <a:extLst>
              <a:ext uri="{FF2B5EF4-FFF2-40B4-BE49-F238E27FC236}">
                <a16:creationId xmlns:a16="http://schemas.microsoft.com/office/drawing/2014/main" id="{836651ED-08EE-A84B-A826-E0D66328C358}"/>
              </a:ext>
            </a:extLst>
          </p:cNvPr>
          <p:cNvPicPr>
            <a:picLocks noChangeAspect="1"/>
          </p:cNvPicPr>
          <p:nvPr/>
        </p:nvPicPr>
        <p:blipFill>
          <a:blip r:embed="rId3"/>
          <a:stretch>
            <a:fillRect/>
          </a:stretch>
        </p:blipFill>
        <p:spPr>
          <a:xfrm>
            <a:off x="10364880" y="5812430"/>
            <a:ext cx="707113" cy="746749"/>
          </a:xfrm>
          <a:prstGeom prst="rect">
            <a:avLst/>
          </a:prstGeom>
        </p:spPr>
      </p:pic>
      <p:sp>
        <p:nvSpPr>
          <p:cNvPr id="11" name="TextBox 10">
            <a:extLst>
              <a:ext uri="{FF2B5EF4-FFF2-40B4-BE49-F238E27FC236}">
                <a16:creationId xmlns:a16="http://schemas.microsoft.com/office/drawing/2014/main" id="{65E30832-8B47-5C45-BCBA-DBE1EA327AA2}"/>
              </a:ext>
            </a:extLst>
          </p:cNvPr>
          <p:cNvSpPr txBox="1"/>
          <p:nvPr/>
        </p:nvSpPr>
        <p:spPr>
          <a:xfrm>
            <a:off x="10777914" y="6132419"/>
            <a:ext cx="1356936" cy="523220"/>
          </a:xfrm>
          <a:prstGeom prst="rect">
            <a:avLst/>
          </a:prstGeom>
          <a:noFill/>
        </p:spPr>
        <p:txBody>
          <a:bodyPr wrap="square" rtlCol="0" anchor="b">
            <a:spAutoFit/>
          </a:bodyPr>
          <a:lstStyle/>
          <a:p>
            <a:r>
              <a:rPr lang="en-US" sz="1400" b="1" dirty="0">
                <a:solidFill>
                  <a:srgbClr val="005E3C"/>
                </a:solidFill>
                <a:latin typeface="Open Sans" panose="020B0606030504020204" pitchFamily="34" charset="0"/>
                <a:ea typeface="Open Sans" panose="020B0606030504020204" pitchFamily="34" charset="0"/>
                <a:cs typeface="Open Sans" panose="020B0606030504020204" pitchFamily="34" charset="0"/>
              </a:rPr>
              <a:t>College of</a:t>
            </a:r>
          </a:p>
          <a:p>
            <a:r>
              <a:rPr lang="en-US" sz="1400" b="1" dirty="0">
                <a:solidFill>
                  <a:srgbClr val="005E3C"/>
                </a:solidFill>
                <a:latin typeface="Open Sans" panose="020B0606030504020204" pitchFamily="34" charset="0"/>
                <a:ea typeface="Open Sans" panose="020B0606030504020204" pitchFamily="34" charset="0"/>
                <a:cs typeface="Open Sans" panose="020B0606030504020204" pitchFamily="34" charset="0"/>
              </a:rPr>
              <a:t>Science</a:t>
            </a:r>
          </a:p>
        </p:txBody>
      </p:sp>
    </p:spTree>
    <p:extLst>
      <p:ext uri="{BB962C8B-B14F-4D97-AF65-F5344CB8AC3E}">
        <p14:creationId xmlns:p14="http://schemas.microsoft.com/office/powerpoint/2010/main" val="275969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B7C36-8FF9-C64B-A51C-7F1A132A18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C749F9-4D0C-514D-A96E-70F2EB325B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6634AE6-4C9B-9445-8AB7-8F19CDCC1F2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3B32F9D-4D93-C84D-9990-038D65A367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514F0-0023-514A-801E-C4E486244D8A}"/>
              </a:ext>
            </a:extLst>
          </p:cNvPr>
          <p:cNvSpPr>
            <a:spLocks noGrp="1"/>
          </p:cNvSpPr>
          <p:nvPr>
            <p:ph type="sldNum" sz="quarter" idx="12"/>
          </p:nvPr>
        </p:nvSpPr>
        <p:spPr>
          <a:xfrm>
            <a:off x="9387115" y="-44925"/>
            <a:ext cx="2743200" cy="365125"/>
          </a:xfrm>
          <a:prstGeom prst="rect">
            <a:avLst/>
          </a:prstGeom>
        </p:spPr>
        <p:txBody>
          <a:bodyPr/>
          <a:lstStyle/>
          <a:p>
            <a:fld id="{509ED41B-A701-EF47-BA86-EA0555D5FDC7}" type="slidenum">
              <a:rPr lang="en-US" smtClean="0"/>
              <a:t>‹#›</a:t>
            </a:fld>
            <a:endParaRPr lang="en-US"/>
          </a:p>
        </p:txBody>
      </p:sp>
    </p:spTree>
    <p:extLst>
      <p:ext uri="{BB962C8B-B14F-4D97-AF65-F5344CB8AC3E}">
        <p14:creationId xmlns:p14="http://schemas.microsoft.com/office/powerpoint/2010/main" val="3511468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DA5A1-2683-8341-BC0F-0963032F46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32BF1F-9340-E049-868E-C170B9E9C9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6445209-F5BF-B74C-B3FE-84A2F3DD1B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CCAA35-02F0-7D4C-AE8F-C928CFDB6BC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DF1D0D43-8850-9B4C-8C33-5816B2310A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F8E0D0-434B-6B47-94EA-9B6522106B45}"/>
              </a:ext>
            </a:extLst>
          </p:cNvPr>
          <p:cNvSpPr>
            <a:spLocks noGrp="1"/>
          </p:cNvSpPr>
          <p:nvPr>
            <p:ph type="sldNum" sz="quarter" idx="12"/>
          </p:nvPr>
        </p:nvSpPr>
        <p:spPr>
          <a:xfrm>
            <a:off x="9387115" y="-44925"/>
            <a:ext cx="2743200" cy="365125"/>
          </a:xfrm>
          <a:prstGeom prst="rect">
            <a:avLst/>
          </a:prstGeom>
        </p:spPr>
        <p:txBody>
          <a:bodyPr/>
          <a:lstStyle/>
          <a:p>
            <a:fld id="{509ED41B-A701-EF47-BA86-EA0555D5FDC7}" type="slidenum">
              <a:rPr lang="en-US" smtClean="0"/>
              <a:t>‹#›</a:t>
            </a:fld>
            <a:endParaRPr lang="en-US"/>
          </a:p>
        </p:txBody>
      </p:sp>
    </p:spTree>
    <p:extLst>
      <p:ext uri="{BB962C8B-B14F-4D97-AF65-F5344CB8AC3E}">
        <p14:creationId xmlns:p14="http://schemas.microsoft.com/office/powerpoint/2010/main" val="1213954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9FC4-A078-704B-9544-9D92FC9857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038C7D-C7E4-E644-81C5-510AB3001F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8EA659-965A-464F-8F84-36D6F96096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6D288C-86F4-5449-BD6F-5CBAFEF9F6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DC2ACB-7073-4144-9516-F0B7A76ECF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BEF4AF-3DAC-C947-AD5C-5CC119B2B7E8}"/>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EC10D698-B6F9-AC41-A405-8A86AEBF64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1707B3-E943-604A-AEF5-5E572A4898AF}"/>
              </a:ext>
            </a:extLst>
          </p:cNvPr>
          <p:cNvSpPr>
            <a:spLocks noGrp="1"/>
          </p:cNvSpPr>
          <p:nvPr>
            <p:ph type="sldNum" sz="quarter" idx="12"/>
          </p:nvPr>
        </p:nvSpPr>
        <p:spPr>
          <a:xfrm>
            <a:off x="9387115" y="-44925"/>
            <a:ext cx="2743200" cy="365125"/>
          </a:xfrm>
          <a:prstGeom prst="rect">
            <a:avLst/>
          </a:prstGeom>
        </p:spPr>
        <p:txBody>
          <a:bodyPr/>
          <a:lstStyle/>
          <a:p>
            <a:fld id="{509ED41B-A701-EF47-BA86-EA0555D5FDC7}" type="slidenum">
              <a:rPr lang="en-US" smtClean="0"/>
              <a:t>‹#›</a:t>
            </a:fld>
            <a:endParaRPr lang="en-US"/>
          </a:p>
        </p:txBody>
      </p:sp>
    </p:spTree>
    <p:extLst>
      <p:ext uri="{BB962C8B-B14F-4D97-AF65-F5344CB8AC3E}">
        <p14:creationId xmlns:p14="http://schemas.microsoft.com/office/powerpoint/2010/main" val="2368778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7F2AB-7AFB-3749-8E92-FD48EBFB11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FCF774-81CA-E94D-9EAB-A1EED6C1797D}"/>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F77512B0-D536-EE41-8162-DE92C44176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8E6EF2-BFF7-D843-83B1-B3EB6ED66826}"/>
              </a:ext>
            </a:extLst>
          </p:cNvPr>
          <p:cNvSpPr>
            <a:spLocks noGrp="1"/>
          </p:cNvSpPr>
          <p:nvPr>
            <p:ph type="sldNum" sz="quarter" idx="12"/>
          </p:nvPr>
        </p:nvSpPr>
        <p:spPr>
          <a:xfrm>
            <a:off x="9387115" y="-44925"/>
            <a:ext cx="2743200" cy="365125"/>
          </a:xfrm>
          <a:prstGeom prst="rect">
            <a:avLst/>
          </a:prstGeom>
        </p:spPr>
        <p:txBody>
          <a:bodyPr/>
          <a:lstStyle/>
          <a:p>
            <a:fld id="{509ED41B-A701-EF47-BA86-EA0555D5FDC7}" type="slidenum">
              <a:rPr lang="en-US" smtClean="0"/>
              <a:t>‹#›</a:t>
            </a:fld>
            <a:endParaRPr lang="en-US"/>
          </a:p>
        </p:txBody>
      </p:sp>
    </p:spTree>
    <p:extLst>
      <p:ext uri="{BB962C8B-B14F-4D97-AF65-F5344CB8AC3E}">
        <p14:creationId xmlns:p14="http://schemas.microsoft.com/office/powerpoint/2010/main" val="1931296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FC4BAF-563F-8949-9246-7B7705CBC87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C183604A-A04E-CF48-8580-3E04DF729A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131653-C9DA-9647-8B0E-91648668A3E6}"/>
              </a:ext>
            </a:extLst>
          </p:cNvPr>
          <p:cNvSpPr>
            <a:spLocks noGrp="1"/>
          </p:cNvSpPr>
          <p:nvPr>
            <p:ph type="sldNum" sz="quarter" idx="12"/>
          </p:nvPr>
        </p:nvSpPr>
        <p:spPr>
          <a:xfrm>
            <a:off x="9387115" y="-44925"/>
            <a:ext cx="2743200" cy="365125"/>
          </a:xfrm>
          <a:prstGeom prst="rect">
            <a:avLst/>
          </a:prstGeom>
        </p:spPr>
        <p:txBody>
          <a:bodyPr/>
          <a:lstStyle/>
          <a:p>
            <a:fld id="{509ED41B-A701-EF47-BA86-EA0555D5FDC7}" type="slidenum">
              <a:rPr lang="en-US" smtClean="0"/>
              <a:t>‹#›</a:t>
            </a:fld>
            <a:endParaRPr lang="en-US"/>
          </a:p>
        </p:txBody>
      </p:sp>
    </p:spTree>
    <p:extLst>
      <p:ext uri="{BB962C8B-B14F-4D97-AF65-F5344CB8AC3E}">
        <p14:creationId xmlns:p14="http://schemas.microsoft.com/office/powerpoint/2010/main" val="210981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C4A78-C448-8E4A-997A-7BDB8A2839DF}"/>
              </a:ext>
            </a:extLst>
          </p:cNvPr>
          <p:cNvSpPr>
            <a:spLocks noGrp="1"/>
          </p:cNvSpPr>
          <p:nvPr>
            <p:ph type="title"/>
          </p:nvPr>
        </p:nvSpPr>
        <p:spPr>
          <a:xfrm>
            <a:off x="838200" y="365126"/>
            <a:ext cx="10515600" cy="819068"/>
          </a:xfrm>
          <a:prstGeom prst="rect">
            <a:avLst/>
          </a:prstGeom>
        </p:spPr>
        <p:txBody>
          <a:bodyPr vert="horz" lIns="91440" tIns="45720" rIns="91440" bIns="45720" rtlCol="0" anchor="t"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C01CA137-64F8-FB4B-BE11-DC1507F0A063}"/>
              </a:ext>
            </a:extLst>
          </p:cNvPr>
          <p:cNvSpPr>
            <a:spLocks noGrp="1"/>
          </p:cNvSpPr>
          <p:nvPr>
            <p:ph type="body" idx="1"/>
          </p:nvPr>
        </p:nvSpPr>
        <p:spPr>
          <a:xfrm>
            <a:off x="838200" y="1374083"/>
            <a:ext cx="10515600" cy="4802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ED7042CD-83C9-9D47-A076-6AB9630942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14" name="Rectangle 13">
            <a:extLst>
              <a:ext uri="{FF2B5EF4-FFF2-40B4-BE49-F238E27FC236}">
                <a16:creationId xmlns:a16="http://schemas.microsoft.com/office/drawing/2014/main" id="{3585B6D7-5A4E-6546-AD9F-93D4B55B72A7}"/>
              </a:ext>
            </a:extLst>
          </p:cNvPr>
          <p:cNvSpPr/>
          <p:nvPr userDrawn="1"/>
        </p:nvSpPr>
        <p:spPr>
          <a:xfrm>
            <a:off x="-1" y="-1"/>
            <a:ext cx="12192000" cy="100584"/>
          </a:xfrm>
          <a:prstGeom prst="rect">
            <a:avLst/>
          </a:prstGeom>
          <a:solidFill>
            <a:srgbClr val="005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5F28E1-BE64-584A-BD61-32D43994F33D}"/>
              </a:ext>
            </a:extLst>
          </p:cNvPr>
          <p:cNvSpPr/>
          <p:nvPr userDrawn="1"/>
        </p:nvSpPr>
        <p:spPr>
          <a:xfrm>
            <a:off x="-2" y="6838614"/>
            <a:ext cx="12192000" cy="100584"/>
          </a:xfrm>
          <a:prstGeom prst="rect">
            <a:avLst/>
          </a:prstGeom>
          <a:solidFill>
            <a:srgbClr val="005E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5">
            <a:extLst>
              <a:ext uri="{FF2B5EF4-FFF2-40B4-BE49-F238E27FC236}">
                <a16:creationId xmlns:a16="http://schemas.microsoft.com/office/drawing/2014/main" id="{22E2D302-3FE3-F84E-8ED5-6E4A37A45EE0}"/>
              </a:ext>
            </a:extLst>
          </p:cNvPr>
          <p:cNvSpPr>
            <a:spLocks noGrp="1"/>
          </p:cNvSpPr>
          <p:nvPr>
            <p:ph type="sldNum" sz="quarter" idx="4"/>
          </p:nvPr>
        </p:nvSpPr>
        <p:spPr>
          <a:xfrm>
            <a:off x="9448800" y="6646028"/>
            <a:ext cx="2743200" cy="192586"/>
          </a:xfrm>
          <a:prstGeom prst="rect">
            <a:avLst/>
          </a:prstGeom>
        </p:spPr>
        <p:txBody>
          <a:bodyPr vert="horz" lIns="91440" tIns="45720" rIns="91440" bIns="45720" rtlCol="0" anchor="ctr"/>
          <a:lstStyle>
            <a:lvl1pPr algn="r">
              <a:defRPr sz="1200">
                <a:solidFill>
                  <a:schemeClr val="tx1">
                    <a:tint val="75000"/>
                  </a:schemeClr>
                </a:solidFill>
              </a:defRPr>
            </a:lvl1pPr>
          </a:lstStyle>
          <a:p>
            <a:fld id="{509ED41B-A701-EF47-BA86-EA0555D5FDC7}" type="slidenum">
              <a:rPr lang="en-US" smtClean="0"/>
              <a:t>‹#›</a:t>
            </a:fld>
            <a:endParaRPr lang="en-US"/>
          </a:p>
        </p:txBody>
      </p:sp>
    </p:spTree>
    <p:extLst>
      <p:ext uri="{BB962C8B-B14F-4D97-AF65-F5344CB8AC3E}">
        <p14:creationId xmlns:p14="http://schemas.microsoft.com/office/powerpoint/2010/main" val="3100206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ftr="0" dt="0"/>
  <p:txStyles>
    <p:titleStyle>
      <a:lvl1pPr algn="l" defTabSz="914400" rtl="0" eaLnBrk="1" latinLnBrk="0" hangingPunct="1">
        <a:lnSpc>
          <a:spcPct val="90000"/>
        </a:lnSpc>
        <a:spcBef>
          <a:spcPct val="0"/>
        </a:spcBef>
        <a:buNone/>
        <a:defRPr sz="4400" b="1" i="0" kern="1200">
          <a:solidFill>
            <a:srgbClr val="005E3C"/>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https://miro.medium.com/max/2000/1*XBniQaktg0JXLsVWwOTUQA.jpeg"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github.com/msemoji"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33C93B9-E23E-E644-A624-220C633CA5C7}"/>
              </a:ext>
            </a:extLst>
          </p:cNvPr>
          <p:cNvSpPr txBox="1"/>
          <p:nvPr/>
        </p:nvSpPr>
        <p:spPr>
          <a:xfrm>
            <a:off x="1148319" y="1004009"/>
            <a:ext cx="9595606" cy="1569660"/>
          </a:xfrm>
          <a:prstGeom prst="rect">
            <a:avLst/>
          </a:prstGeom>
          <a:noFill/>
        </p:spPr>
        <p:txBody>
          <a:bodyPr wrap="square" rtlCol="0">
            <a:spAutoFit/>
          </a:bodyPr>
          <a:lstStyle/>
          <a:p>
            <a:pPr algn="ctr"/>
            <a:r>
              <a:rPr lang="en-US" sz="3200" b="1" cap="all" dirty="0">
                <a:solidFill>
                  <a:srgbClr val="005E3C"/>
                </a:solidFill>
              </a:rPr>
              <a:t>EXPLORING Symbolic Representations of Identity and Collective Behavior in Social Media:</a:t>
            </a:r>
          </a:p>
          <a:p>
            <a:pPr algn="ctr"/>
            <a:r>
              <a:rPr lang="en-US" sz="3200" b="1" cap="all" dirty="0">
                <a:solidFill>
                  <a:srgbClr val="005E3C"/>
                </a:solidFill>
              </a:rPr>
              <a:t> Emoji Use in Twitter</a:t>
            </a:r>
          </a:p>
        </p:txBody>
      </p:sp>
      <p:sp>
        <p:nvSpPr>
          <p:cNvPr id="10" name="TextBox 9">
            <a:extLst>
              <a:ext uri="{FF2B5EF4-FFF2-40B4-BE49-F238E27FC236}">
                <a16:creationId xmlns:a16="http://schemas.microsoft.com/office/drawing/2014/main" id="{8A475535-141D-9448-9286-F764AEA3FBC4}"/>
              </a:ext>
            </a:extLst>
          </p:cNvPr>
          <p:cNvSpPr txBox="1"/>
          <p:nvPr/>
        </p:nvSpPr>
        <p:spPr>
          <a:xfrm>
            <a:off x="1782603" y="2736502"/>
            <a:ext cx="8327039" cy="1384995"/>
          </a:xfrm>
          <a:prstGeom prst="rect">
            <a:avLst/>
          </a:prstGeom>
          <a:noFill/>
        </p:spPr>
        <p:txBody>
          <a:bodyPr wrap="square" rtlCol="0">
            <a:spAutoFit/>
          </a:bodyPr>
          <a:lstStyle/>
          <a:p>
            <a:r>
              <a:rPr lang="en-US" sz="3600" dirty="0">
                <a:latin typeface="Arial" panose="020B0604020202020204" pitchFamily="34" charset="0"/>
                <a:ea typeface="Open Sans" panose="020B0606030504020204" pitchFamily="34" charset="0"/>
                <a:cs typeface="Arial" panose="020B0604020202020204" pitchFamily="34" charset="0"/>
              </a:rPr>
              <a:t>Melanie Swartz</a:t>
            </a:r>
          </a:p>
          <a:p>
            <a:r>
              <a:rPr lang="en-US" sz="2400" dirty="0">
                <a:latin typeface="Arial" panose="020B0604020202020204" pitchFamily="34" charset="0"/>
                <a:ea typeface="Open Sans" panose="020B0606030504020204" pitchFamily="34" charset="0"/>
                <a:cs typeface="Arial" panose="020B0604020202020204" pitchFamily="34" charset="0"/>
              </a:rPr>
              <a:t>Computational Social Sciences Program</a:t>
            </a:r>
          </a:p>
          <a:p>
            <a:r>
              <a:rPr lang="en-US" sz="2400" dirty="0">
                <a:latin typeface="Arial" panose="020B0604020202020204" pitchFamily="34" charset="0"/>
                <a:ea typeface="Open Sans" panose="020B0606030504020204" pitchFamily="34" charset="0"/>
                <a:cs typeface="Arial" panose="020B0604020202020204" pitchFamily="34" charset="0"/>
              </a:rPr>
              <a:t>Department of Computational and Data Sciences</a:t>
            </a:r>
          </a:p>
        </p:txBody>
      </p:sp>
      <p:sp>
        <p:nvSpPr>
          <p:cNvPr id="15" name="TextBox 14">
            <a:extLst>
              <a:ext uri="{FF2B5EF4-FFF2-40B4-BE49-F238E27FC236}">
                <a16:creationId xmlns:a16="http://schemas.microsoft.com/office/drawing/2014/main" id="{3707C4E7-51A2-9C46-A8C2-2B728E8C101E}"/>
              </a:ext>
            </a:extLst>
          </p:cNvPr>
          <p:cNvSpPr txBox="1"/>
          <p:nvPr/>
        </p:nvSpPr>
        <p:spPr>
          <a:xfrm>
            <a:off x="1782603" y="4447163"/>
            <a:ext cx="5186234" cy="646331"/>
          </a:xfrm>
          <a:prstGeom prst="rect">
            <a:avLst/>
          </a:prstGeom>
          <a:noFill/>
        </p:spPr>
        <p:txBody>
          <a:bodyPr wrap="square" rtlCol="0">
            <a:spAutoFit/>
          </a:bodyPr>
          <a:lstStyle/>
          <a:p>
            <a:r>
              <a:rPr lang="en-US" i="1" dirty="0"/>
              <a:t>Advisor: Andrew Crooks</a:t>
            </a:r>
          </a:p>
          <a:p>
            <a:r>
              <a:rPr lang="en-US" i="1" dirty="0"/>
              <a:t>PhD Dissertation defense, 31 July 2020</a:t>
            </a:r>
          </a:p>
        </p:txBody>
      </p:sp>
    </p:spTree>
    <p:extLst>
      <p:ext uri="{BB962C8B-B14F-4D97-AF65-F5344CB8AC3E}">
        <p14:creationId xmlns:p14="http://schemas.microsoft.com/office/powerpoint/2010/main" val="3079627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C56B1-AC58-CE44-A304-AFC19D244199}"/>
              </a:ext>
            </a:extLst>
          </p:cNvPr>
          <p:cNvSpPr>
            <a:spLocks noGrp="1"/>
          </p:cNvSpPr>
          <p:nvPr>
            <p:ph type="title"/>
          </p:nvPr>
        </p:nvSpPr>
        <p:spPr/>
        <p:txBody>
          <a:bodyPr/>
          <a:lstStyle/>
          <a:p>
            <a:r>
              <a:rPr lang="en-US" dirty="0"/>
              <a:t>Most popular emojis</a:t>
            </a:r>
          </a:p>
        </p:txBody>
      </p:sp>
      <p:sp>
        <p:nvSpPr>
          <p:cNvPr id="6" name="Slide Number Placeholder 5">
            <a:extLst>
              <a:ext uri="{FF2B5EF4-FFF2-40B4-BE49-F238E27FC236}">
                <a16:creationId xmlns:a16="http://schemas.microsoft.com/office/drawing/2014/main" id="{2EFD04B4-D5AC-4740-87EB-4D9AA8D0320F}"/>
              </a:ext>
            </a:extLst>
          </p:cNvPr>
          <p:cNvSpPr>
            <a:spLocks noGrp="1"/>
          </p:cNvSpPr>
          <p:nvPr>
            <p:ph type="sldNum" sz="quarter" idx="12"/>
          </p:nvPr>
        </p:nvSpPr>
        <p:spPr/>
        <p:txBody>
          <a:bodyPr/>
          <a:lstStyle/>
          <a:p>
            <a:fld id="{509ED41B-A701-EF47-BA86-EA0555D5FDC7}" type="slidenum">
              <a:rPr lang="en-US" smtClean="0"/>
              <a:t>10</a:t>
            </a:fld>
            <a:endParaRPr lang="en-US"/>
          </a:p>
        </p:txBody>
      </p:sp>
      <p:pic>
        <p:nvPicPr>
          <p:cNvPr id="5" name="Picture 4">
            <a:extLst>
              <a:ext uri="{FF2B5EF4-FFF2-40B4-BE49-F238E27FC236}">
                <a16:creationId xmlns:a16="http://schemas.microsoft.com/office/drawing/2014/main" id="{A190BCEB-0BE8-B044-9459-979EAD04DC05}"/>
              </a:ext>
            </a:extLst>
          </p:cNvPr>
          <p:cNvPicPr/>
          <p:nvPr/>
        </p:nvPicPr>
        <p:blipFill rotWithShape="1">
          <a:blip r:embed="rId3"/>
          <a:srcRect b="3136"/>
          <a:stretch/>
        </p:blipFill>
        <p:spPr bwMode="auto">
          <a:xfrm>
            <a:off x="1020782" y="1813473"/>
            <a:ext cx="10150435" cy="3398751"/>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2CB478D7-CD23-0449-8318-F7FE2CCA00C6}"/>
              </a:ext>
            </a:extLst>
          </p:cNvPr>
          <p:cNvSpPr txBox="1"/>
          <p:nvPr/>
        </p:nvSpPr>
        <p:spPr>
          <a:xfrm>
            <a:off x="7251347" y="5212224"/>
            <a:ext cx="3919870" cy="369332"/>
          </a:xfrm>
          <a:prstGeom prst="rect">
            <a:avLst/>
          </a:prstGeom>
          <a:noFill/>
        </p:spPr>
        <p:txBody>
          <a:bodyPr wrap="square" rtlCol="0">
            <a:spAutoFit/>
          </a:bodyPr>
          <a:lstStyle/>
          <a:p>
            <a:r>
              <a:rPr lang="en-US" dirty="0">
                <a:solidFill>
                  <a:schemeClr val="bg1">
                    <a:lumMod val="50000"/>
                  </a:schemeClr>
                </a:solidFill>
              </a:rPr>
              <a:t>Source: https://</a:t>
            </a:r>
            <a:r>
              <a:rPr lang="en-US" dirty="0" err="1">
                <a:solidFill>
                  <a:schemeClr val="bg1">
                    <a:lumMod val="50000"/>
                  </a:schemeClr>
                </a:solidFill>
              </a:rPr>
              <a:t>www.emojitracker.com</a:t>
            </a:r>
            <a:endParaRPr lang="en-US" dirty="0">
              <a:solidFill>
                <a:schemeClr val="bg1">
                  <a:lumMod val="50000"/>
                </a:schemeClr>
              </a:solidFill>
            </a:endParaRPr>
          </a:p>
        </p:txBody>
      </p:sp>
      <p:sp>
        <p:nvSpPr>
          <p:cNvPr id="9" name="Content Placeholder 3">
            <a:extLst>
              <a:ext uri="{FF2B5EF4-FFF2-40B4-BE49-F238E27FC236}">
                <a16:creationId xmlns:a16="http://schemas.microsoft.com/office/drawing/2014/main" id="{02612C0A-A5B0-A049-9BB3-0B089600C11B}"/>
              </a:ext>
            </a:extLst>
          </p:cNvPr>
          <p:cNvSpPr>
            <a:spLocks noGrp="1"/>
          </p:cNvSpPr>
          <p:nvPr>
            <p:ph idx="1"/>
          </p:nvPr>
        </p:nvSpPr>
        <p:spPr>
          <a:xfrm>
            <a:off x="942108" y="1184195"/>
            <a:ext cx="10411691" cy="722926"/>
          </a:xfrm>
        </p:spPr>
        <p:txBody>
          <a:bodyPr>
            <a:normAutofit/>
          </a:bodyPr>
          <a:lstStyle/>
          <a:p>
            <a:pPr marL="0" indent="0">
              <a:buNone/>
            </a:pPr>
            <a:r>
              <a:rPr lang="en-US" sz="3200" dirty="0"/>
              <a:t>Top most used emojis in tweets, July 2020.</a:t>
            </a:r>
          </a:p>
          <a:p>
            <a:pPr marL="0" indent="0">
              <a:buNone/>
            </a:pPr>
            <a:endParaRPr lang="en-US" sz="3200" dirty="0"/>
          </a:p>
        </p:txBody>
      </p:sp>
    </p:spTree>
    <p:extLst>
      <p:ext uri="{BB962C8B-B14F-4D97-AF65-F5344CB8AC3E}">
        <p14:creationId xmlns:p14="http://schemas.microsoft.com/office/powerpoint/2010/main" val="3168917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35B07-E94B-CC47-83A5-15999A2E3A2E}"/>
              </a:ext>
            </a:extLst>
          </p:cNvPr>
          <p:cNvSpPr>
            <a:spLocks noGrp="1"/>
          </p:cNvSpPr>
          <p:nvPr>
            <p:ph type="sldNum" sz="quarter" idx="12"/>
          </p:nvPr>
        </p:nvSpPr>
        <p:spPr/>
        <p:txBody>
          <a:bodyPr/>
          <a:lstStyle/>
          <a:p>
            <a:fld id="{B8ACD496-1B0F-C444-8CE5-2CE0E604F78C}" type="slidenum">
              <a:rPr lang="en-US" smtClean="0"/>
              <a:t>11</a:t>
            </a:fld>
            <a:endParaRPr lang="en-US"/>
          </a:p>
        </p:txBody>
      </p:sp>
      <p:sp>
        <p:nvSpPr>
          <p:cNvPr id="5" name="Rectangle 2">
            <a:extLst>
              <a:ext uri="{FF2B5EF4-FFF2-40B4-BE49-F238E27FC236}">
                <a16:creationId xmlns:a16="http://schemas.microsoft.com/office/drawing/2014/main" id="{AF407586-DAE0-5642-8589-A2310F8014EB}"/>
              </a:ext>
            </a:extLst>
          </p:cNvPr>
          <p:cNvSpPr>
            <a:spLocks noChangeArrowheads="1"/>
          </p:cNvSpPr>
          <p:nvPr/>
        </p:nvSpPr>
        <p:spPr bwMode="auto">
          <a:xfrm>
            <a:off x="4826875" y="2264446"/>
            <a:ext cx="1269097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AAEB03D3-E059-AD49-A04D-D02809417CEF}"/>
              </a:ext>
            </a:extLst>
          </p:cNvPr>
          <p:cNvSpPr txBox="1"/>
          <p:nvPr/>
        </p:nvSpPr>
        <p:spPr>
          <a:xfrm>
            <a:off x="2225697" y="1227361"/>
            <a:ext cx="7740603" cy="507831"/>
          </a:xfrm>
          <a:prstGeom prst="rect">
            <a:avLst/>
          </a:prstGeom>
          <a:noFill/>
        </p:spPr>
        <p:txBody>
          <a:bodyPr wrap="square" rtlCol="0">
            <a:spAutoFit/>
          </a:bodyPr>
          <a:lstStyle/>
          <a:p>
            <a:pPr algn="ctr"/>
            <a:r>
              <a:rPr lang="en-US" sz="2700" dirty="0"/>
              <a:t>Which supervillain do you want to be?</a:t>
            </a:r>
          </a:p>
        </p:txBody>
      </p:sp>
      <p:pic>
        <p:nvPicPr>
          <p:cNvPr id="9" name="Picture 8">
            <a:extLst>
              <a:ext uri="{FF2B5EF4-FFF2-40B4-BE49-F238E27FC236}">
                <a16:creationId xmlns:a16="http://schemas.microsoft.com/office/drawing/2014/main" id="{B5418A91-B95B-7B49-81DC-79A60D6471BE}"/>
              </a:ext>
            </a:extLst>
          </p:cNvPr>
          <p:cNvPicPr>
            <a:picLocks noChangeAspect="1"/>
          </p:cNvPicPr>
          <p:nvPr/>
        </p:nvPicPr>
        <p:blipFill>
          <a:blip r:embed="rId3"/>
          <a:stretch>
            <a:fillRect/>
          </a:stretch>
        </p:blipFill>
        <p:spPr>
          <a:xfrm>
            <a:off x="848463" y="2398866"/>
            <a:ext cx="10495073" cy="1345960"/>
          </a:xfrm>
          <a:prstGeom prst="rect">
            <a:avLst/>
          </a:prstGeom>
        </p:spPr>
      </p:pic>
    </p:spTree>
    <p:extLst>
      <p:ext uri="{BB962C8B-B14F-4D97-AF65-F5344CB8AC3E}">
        <p14:creationId xmlns:p14="http://schemas.microsoft.com/office/powerpoint/2010/main" val="517992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35B07-E94B-CC47-83A5-15999A2E3A2E}"/>
              </a:ext>
            </a:extLst>
          </p:cNvPr>
          <p:cNvSpPr>
            <a:spLocks noGrp="1"/>
          </p:cNvSpPr>
          <p:nvPr>
            <p:ph type="sldNum" sz="quarter" idx="12"/>
          </p:nvPr>
        </p:nvSpPr>
        <p:spPr/>
        <p:txBody>
          <a:bodyPr/>
          <a:lstStyle/>
          <a:p>
            <a:fld id="{B8ACD496-1B0F-C444-8CE5-2CE0E604F78C}" type="slidenum">
              <a:rPr lang="en-US" smtClean="0"/>
              <a:t>12</a:t>
            </a:fld>
            <a:endParaRPr lang="en-US"/>
          </a:p>
        </p:txBody>
      </p:sp>
      <p:sp>
        <p:nvSpPr>
          <p:cNvPr id="5" name="Rectangle 2">
            <a:extLst>
              <a:ext uri="{FF2B5EF4-FFF2-40B4-BE49-F238E27FC236}">
                <a16:creationId xmlns:a16="http://schemas.microsoft.com/office/drawing/2014/main" id="{AF407586-DAE0-5642-8589-A2310F8014EB}"/>
              </a:ext>
            </a:extLst>
          </p:cNvPr>
          <p:cNvSpPr>
            <a:spLocks noChangeArrowheads="1"/>
          </p:cNvSpPr>
          <p:nvPr/>
        </p:nvSpPr>
        <p:spPr bwMode="auto">
          <a:xfrm>
            <a:off x="4826875" y="2264446"/>
            <a:ext cx="1269097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AAEB03D3-E059-AD49-A04D-D02809417CEF}"/>
              </a:ext>
            </a:extLst>
          </p:cNvPr>
          <p:cNvSpPr txBox="1"/>
          <p:nvPr/>
        </p:nvSpPr>
        <p:spPr>
          <a:xfrm>
            <a:off x="2225697" y="1227361"/>
            <a:ext cx="7740603" cy="507831"/>
          </a:xfrm>
          <a:prstGeom prst="rect">
            <a:avLst/>
          </a:prstGeom>
          <a:noFill/>
        </p:spPr>
        <p:txBody>
          <a:bodyPr wrap="square" rtlCol="0">
            <a:spAutoFit/>
          </a:bodyPr>
          <a:lstStyle/>
          <a:p>
            <a:pPr algn="ctr"/>
            <a:r>
              <a:rPr lang="en-US" sz="2700" dirty="0"/>
              <a:t>Which supervillain do you want to be?</a:t>
            </a:r>
          </a:p>
        </p:txBody>
      </p:sp>
      <p:pic>
        <p:nvPicPr>
          <p:cNvPr id="9" name="Picture 8">
            <a:extLst>
              <a:ext uri="{FF2B5EF4-FFF2-40B4-BE49-F238E27FC236}">
                <a16:creationId xmlns:a16="http://schemas.microsoft.com/office/drawing/2014/main" id="{B5418A91-B95B-7B49-81DC-79A60D6471BE}"/>
              </a:ext>
            </a:extLst>
          </p:cNvPr>
          <p:cNvPicPr>
            <a:picLocks noChangeAspect="1"/>
          </p:cNvPicPr>
          <p:nvPr/>
        </p:nvPicPr>
        <p:blipFill>
          <a:blip r:embed="rId3"/>
          <a:stretch>
            <a:fillRect/>
          </a:stretch>
        </p:blipFill>
        <p:spPr>
          <a:xfrm>
            <a:off x="848463" y="2398866"/>
            <a:ext cx="10495073" cy="1345960"/>
          </a:xfrm>
          <a:prstGeom prst="rect">
            <a:avLst/>
          </a:prstGeom>
        </p:spPr>
      </p:pic>
      <p:sp>
        <p:nvSpPr>
          <p:cNvPr id="6" name="TextBox 5">
            <a:extLst>
              <a:ext uri="{FF2B5EF4-FFF2-40B4-BE49-F238E27FC236}">
                <a16:creationId xmlns:a16="http://schemas.microsoft.com/office/drawing/2014/main" id="{5AC3BD4D-B2E7-B249-9E79-D6F11FBACA9E}"/>
              </a:ext>
            </a:extLst>
          </p:cNvPr>
          <p:cNvSpPr txBox="1"/>
          <p:nvPr/>
        </p:nvSpPr>
        <p:spPr>
          <a:xfrm>
            <a:off x="4189648" y="4435174"/>
            <a:ext cx="7525274" cy="507831"/>
          </a:xfrm>
          <a:prstGeom prst="rect">
            <a:avLst/>
          </a:prstGeom>
          <a:noFill/>
        </p:spPr>
        <p:txBody>
          <a:bodyPr wrap="square" rtlCol="0">
            <a:spAutoFit/>
          </a:bodyPr>
          <a:lstStyle/>
          <a:p>
            <a:r>
              <a:rPr lang="en-US" sz="2700" dirty="0"/>
              <a:t>…. depends on your device or social media platform.</a:t>
            </a:r>
          </a:p>
        </p:txBody>
      </p:sp>
    </p:spTree>
    <p:extLst>
      <p:ext uri="{BB962C8B-B14F-4D97-AF65-F5344CB8AC3E}">
        <p14:creationId xmlns:p14="http://schemas.microsoft.com/office/powerpoint/2010/main" val="3480631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635B07-E94B-CC47-83A5-15999A2E3A2E}"/>
              </a:ext>
            </a:extLst>
          </p:cNvPr>
          <p:cNvSpPr>
            <a:spLocks noGrp="1"/>
          </p:cNvSpPr>
          <p:nvPr>
            <p:ph type="sldNum" sz="quarter" idx="12"/>
          </p:nvPr>
        </p:nvSpPr>
        <p:spPr/>
        <p:txBody>
          <a:bodyPr/>
          <a:lstStyle/>
          <a:p>
            <a:fld id="{B8ACD496-1B0F-C444-8CE5-2CE0E604F78C}" type="slidenum">
              <a:rPr lang="en-US" smtClean="0"/>
              <a:t>13</a:t>
            </a:fld>
            <a:endParaRPr lang="en-US"/>
          </a:p>
        </p:txBody>
      </p:sp>
      <p:sp>
        <p:nvSpPr>
          <p:cNvPr id="5" name="Rectangle 2">
            <a:extLst>
              <a:ext uri="{FF2B5EF4-FFF2-40B4-BE49-F238E27FC236}">
                <a16:creationId xmlns:a16="http://schemas.microsoft.com/office/drawing/2014/main" id="{AF407586-DAE0-5642-8589-A2310F8014EB}"/>
              </a:ext>
            </a:extLst>
          </p:cNvPr>
          <p:cNvSpPr>
            <a:spLocks noChangeArrowheads="1"/>
          </p:cNvSpPr>
          <p:nvPr/>
        </p:nvSpPr>
        <p:spPr bwMode="auto">
          <a:xfrm>
            <a:off x="4826875" y="2264446"/>
            <a:ext cx="1269097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AAEB03D3-E059-AD49-A04D-D02809417CEF}"/>
              </a:ext>
            </a:extLst>
          </p:cNvPr>
          <p:cNvSpPr txBox="1"/>
          <p:nvPr/>
        </p:nvSpPr>
        <p:spPr>
          <a:xfrm>
            <a:off x="2225697" y="1227361"/>
            <a:ext cx="7740603" cy="507831"/>
          </a:xfrm>
          <a:prstGeom prst="rect">
            <a:avLst/>
          </a:prstGeom>
          <a:noFill/>
        </p:spPr>
        <p:txBody>
          <a:bodyPr wrap="square" rtlCol="0">
            <a:spAutoFit/>
          </a:bodyPr>
          <a:lstStyle/>
          <a:p>
            <a:pPr algn="ctr"/>
            <a:r>
              <a:rPr lang="en-US" sz="2700" dirty="0"/>
              <a:t>Which supervillain you are …..</a:t>
            </a:r>
          </a:p>
        </p:txBody>
      </p:sp>
      <p:pic>
        <p:nvPicPr>
          <p:cNvPr id="9" name="Picture 8">
            <a:extLst>
              <a:ext uri="{FF2B5EF4-FFF2-40B4-BE49-F238E27FC236}">
                <a16:creationId xmlns:a16="http://schemas.microsoft.com/office/drawing/2014/main" id="{B5418A91-B95B-7B49-81DC-79A60D6471BE}"/>
              </a:ext>
            </a:extLst>
          </p:cNvPr>
          <p:cNvPicPr>
            <a:picLocks noChangeAspect="1"/>
          </p:cNvPicPr>
          <p:nvPr/>
        </p:nvPicPr>
        <p:blipFill>
          <a:blip r:embed="rId3"/>
          <a:stretch>
            <a:fillRect/>
          </a:stretch>
        </p:blipFill>
        <p:spPr>
          <a:xfrm>
            <a:off x="848463" y="2398866"/>
            <a:ext cx="10495073" cy="1345960"/>
          </a:xfrm>
          <a:prstGeom prst="rect">
            <a:avLst/>
          </a:prstGeom>
        </p:spPr>
      </p:pic>
      <p:sp>
        <p:nvSpPr>
          <p:cNvPr id="6" name="TextBox 5">
            <a:extLst>
              <a:ext uri="{FF2B5EF4-FFF2-40B4-BE49-F238E27FC236}">
                <a16:creationId xmlns:a16="http://schemas.microsoft.com/office/drawing/2014/main" id="{BEF858C2-D7A8-AB4F-ADB6-9267F55F5A58}"/>
              </a:ext>
            </a:extLst>
          </p:cNvPr>
          <p:cNvSpPr txBox="1"/>
          <p:nvPr/>
        </p:nvSpPr>
        <p:spPr>
          <a:xfrm>
            <a:off x="4189648" y="4435174"/>
            <a:ext cx="7525274" cy="507831"/>
          </a:xfrm>
          <a:prstGeom prst="rect">
            <a:avLst/>
          </a:prstGeom>
          <a:noFill/>
        </p:spPr>
        <p:txBody>
          <a:bodyPr wrap="square" rtlCol="0">
            <a:spAutoFit/>
          </a:bodyPr>
          <a:lstStyle/>
          <a:p>
            <a:r>
              <a:rPr lang="en-US" sz="2700" dirty="0"/>
              <a:t>…. depends on your device or social media platform.</a:t>
            </a:r>
          </a:p>
        </p:txBody>
      </p:sp>
      <p:sp>
        <p:nvSpPr>
          <p:cNvPr id="2" name="TextBox 1">
            <a:extLst>
              <a:ext uri="{FF2B5EF4-FFF2-40B4-BE49-F238E27FC236}">
                <a16:creationId xmlns:a16="http://schemas.microsoft.com/office/drawing/2014/main" id="{CCE16453-CFEB-B940-B9FA-975090912726}"/>
              </a:ext>
            </a:extLst>
          </p:cNvPr>
          <p:cNvSpPr txBox="1"/>
          <p:nvPr/>
        </p:nvSpPr>
        <p:spPr>
          <a:xfrm>
            <a:off x="1152939" y="3731677"/>
            <a:ext cx="848139" cy="400110"/>
          </a:xfrm>
          <a:prstGeom prst="rect">
            <a:avLst/>
          </a:prstGeom>
          <a:noFill/>
        </p:spPr>
        <p:txBody>
          <a:bodyPr wrap="square" rtlCol="0">
            <a:spAutoFit/>
          </a:bodyPr>
          <a:lstStyle/>
          <a:p>
            <a:pPr algn="ctr"/>
            <a:r>
              <a:rPr lang="en-US" sz="2000" b="1" dirty="0"/>
              <a:t>Apple</a:t>
            </a:r>
          </a:p>
        </p:txBody>
      </p:sp>
      <p:sp>
        <p:nvSpPr>
          <p:cNvPr id="10" name="TextBox 9">
            <a:extLst>
              <a:ext uri="{FF2B5EF4-FFF2-40B4-BE49-F238E27FC236}">
                <a16:creationId xmlns:a16="http://schemas.microsoft.com/office/drawing/2014/main" id="{DB641569-E18C-2D42-8CC5-4DCFCDFE948E}"/>
              </a:ext>
            </a:extLst>
          </p:cNvPr>
          <p:cNvSpPr txBox="1"/>
          <p:nvPr/>
        </p:nvSpPr>
        <p:spPr>
          <a:xfrm>
            <a:off x="2524539" y="3731677"/>
            <a:ext cx="1040296" cy="400110"/>
          </a:xfrm>
          <a:prstGeom prst="rect">
            <a:avLst/>
          </a:prstGeom>
          <a:noFill/>
        </p:spPr>
        <p:txBody>
          <a:bodyPr wrap="square" rtlCol="0">
            <a:spAutoFit/>
          </a:bodyPr>
          <a:lstStyle/>
          <a:p>
            <a:pPr algn="ctr"/>
            <a:r>
              <a:rPr lang="en-US" sz="2000" b="1" dirty="0"/>
              <a:t>Google</a:t>
            </a:r>
          </a:p>
        </p:txBody>
      </p:sp>
      <p:sp>
        <p:nvSpPr>
          <p:cNvPr id="11" name="TextBox 10">
            <a:extLst>
              <a:ext uri="{FF2B5EF4-FFF2-40B4-BE49-F238E27FC236}">
                <a16:creationId xmlns:a16="http://schemas.microsoft.com/office/drawing/2014/main" id="{8300D231-85EB-6E48-BA3A-B33E968C0CF6}"/>
              </a:ext>
            </a:extLst>
          </p:cNvPr>
          <p:cNvSpPr txBox="1"/>
          <p:nvPr/>
        </p:nvSpPr>
        <p:spPr>
          <a:xfrm>
            <a:off x="3962400" y="3731677"/>
            <a:ext cx="1338470" cy="400110"/>
          </a:xfrm>
          <a:prstGeom prst="rect">
            <a:avLst/>
          </a:prstGeom>
          <a:noFill/>
        </p:spPr>
        <p:txBody>
          <a:bodyPr wrap="square" rtlCol="0">
            <a:spAutoFit/>
          </a:bodyPr>
          <a:lstStyle/>
          <a:p>
            <a:pPr algn="ctr"/>
            <a:r>
              <a:rPr lang="en-US" sz="2000" b="1" dirty="0"/>
              <a:t>Facebook</a:t>
            </a:r>
          </a:p>
        </p:txBody>
      </p:sp>
      <p:sp>
        <p:nvSpPr>
          <p:cNvPr id="12" name="TextBox 11">
            <a:extLst>
              <a:ext uri="{FF2B5EF4-FFF2-40B4-BE49-F238E27FC236}">
                <a16:creationId xmlns:a16="http://schemas.microsoft.com/office/drawing/2014/main" id="{EFB521F8-126B-0F45-A33D-C67FF82A4B08}"/>
              </a:ext>
            </a:extLst>
          </p:cNvPr>
          <p:cNvSpPr txBox="1"/>
          <p:nvPr/>
        </p:nvSpPr>
        <p:spPr>
          <a:xfrm>
            <a:off x="5525488" y="3731677"/>
            <a:ext cx="1338470" cy="400110"/>
          </a:xfrm>
          <a:prstGeom prst="rect">
            <a:avLst/>
          </a:prstGeom>
          <a:noFill/>
        </p:spPr>
        <p:txBody>
          <a:bodyPr wrap="square" rtlCol="0">
            <a:spAutoFit/>
          </a:bodyPr>
          <a:lstStyle/>
          <a:p>
            <a:pPr algn="ctr"/>
            <a:r>
              <a:rPr lang="en-US" sz="2000" b="1" dirty="0"/>
              <a:t>Windows</a:t>
            </a:r>
          </a:p>
        </p:txBody>
      </p:sp>
      <p:sp>
        <p:nvSpPr>
          <p:cNvPr id="13" name="TextBox 12">
            <a:extLst>
              <a:ext uri="{FF2B5EF4-FFF2-40B4-BE49-F238E27FC236}">
                <a16:creationId xmlns:a16="http://schemas.microsoft.com/office/drawing/2014/main" id="{05796557-6EF9-B542-B200-261A4E665C51}"/>
              </a:ext>
            </a:extLst>
          </p:cNvPr>
          <p:cNvSpPr txBox="1"/>
          <p:nvPr/>
        </p:nvSpPr>
        <p:spPr>
          <a:xfrm>
            <a:off x="7049486" y="3731677"/>
            <a:ext cx="1338470" cy="400110"/>
          </a:xfrm>
          <a:prstGeom prst="rect">
            <a:avLst/>
          </a:prstGeom>
          <a:noFill/>
        </p:spPr>
        <p:txBody>
          <a:bodyPr wrap="square" rtlCol="0">
            <a:spAutoFit/>
          </a:bodyPr>
          <a:lstStyle/>
          <a:p>
            <a:pPr algn="ctr"/>
            <a:r>
              <a:rPr lang="en-US" sz="2000" b="1" dirty="0"/>
              <a:t>Twitter</a:t>
            </a:r>
          </a:p>
        </p:txBody>
      </p:sp>
      <p:sp>
        <p:nvSpPr>
          <p:cNvPr id="14" name="TextBox 13">
            <a:extLst>
              <a:ext uri="{FF2B5EF4-FFF2-40B4-BE49-F238E27FC236}">
                <a16:creationId xmlns:a16="http://schemas.microsoft.com/office/drawing/2014/main" id="{5F2DA932-6218-9349-A21C-0BE3069A543D}"/>
              </a:ext>
            </a:extLst>
          </p:cNvPr>
          <p:cNvSpPr txBox="1"/>
          <p:nvPr/>
        </p:nvSpPr>
        <p:spPr>
          <a:xfrm>
            <a:off x="8519810" y="3731677"/>
            <a:ext cx="1338470" cy="400110"/>
          </a:xfrm>
          <a:prstGeom prst="rect">
            <a:avLst/>
          </a:prstGeom>
          <a:noFill/>
        </p:spPr>
        <p:txBody>
          <a:bodyPr wrap="square" rtlCol="0">
            <a:spAutoFit/>
          </a:bodyPr>
          <a:lstStyle/>
          <a:p>
            <a:pPr algn="ctr"/>
            <a:r>
              <a:rPr lang="en-US" sz="2000" b="1" dirty="0" err="1"/>
              <a:t>JoyPixel</a:t>
            </a:r>
            <a:endParaRPr lang="en-US" sz="2000" b="1" dirty="0"/>
          </a:p>
        </p:txBody>
      </p:sp>
      <p:sp>
        <p:nvSpPr>
          <p:cNvPr id="15" name="TextBox 14">
            <a:extLst>
              <a:ext uri="{FF2B5EF4-FFF2-40B4-BE49-F238E27FC236}">
                <a16:creationId xmlns:a16="http://schemas.microsoft.com/office/drawing/2014/main" id="{2550F7EA-FA28-CC4E-8F6B-B85FC21E2D91}"/>
              </a:ext>
            </a:extLst>
          </p:cNvPr>
          <p:cNvSpPr txBox="1"/>
          <p:nvPr/>
        </p:nvSpPr>
        <p:spPr>
          <a:xfrm>
            <a:off x="9978941" y="3731677"/>
            <a:ext cx="1338470" cy="400110"/>
          </a:xfrm>
          <a:prstGeom prst="rect">
            <a:avLst/>
          </a:prstGeom>
          <a:noFill/>
        </p:spPr>
        <p:txBody>
          <a:bodyPr wrap="square" rtlCol="0">
            <a:spAutoFit/>
          </a:bodyPr>
          <a:lstStyle/>
          <a:p>
            <a:pPr algn="ctr"/>
            <a:r>
              <a:rPr lang="en-US" sz="2000" b="1" dirty="0"/>
              <a:t>Samsung</a:t>
            </a:r>
          </a:p>
        </p:txBody>
      </p:sp>
      <p:sp>
        <p:nvSpPr>
          <p:cNvPr id="8" name="TextBox 7">
            <a:extLst>
              <a:ext uri="{FF2B5EF4-FFF2-40B4-BE49-F238E27FC236}">
                <a16:creationId xmlns:a16="http://schemas.microsoft.com/office/drawing/2014/main" id="{07DE328F-5A59-7648-A152-4748A3C04EB5}"/>
              </a:ext>
            </a:extLst>
          </p:cNvPr>
          <p:cNvSpPr txBox="1"/>
          <p:nvPr/>
        </p:nvSpPr>
        <p:spPr>
          <a:xfrm>
            <a:off x="4826875" y="5477928"/>
            <a:ext cx="2769704" cy="646331"/>
          </a:xfrm>
          <a:prstGeom prst="rect">
            <a:avLst/>
          </a:prstGeom>
          <a:noFill/>
        </p:spPr>
        <p:txBody>
          <a:bodyPr wrap="square" rtlCol="0">
            <a:spAutoFit/>
          </a:bodyPr>
          <a:lstStyle/>
          <a:p>
            <a:pPr algn="ctr"/>
            <a:r>
              <a:rPr lang="en-US" dirty="0"/>
              <a:t>supervillain emoji Codepoint: U+1F9B9</a:t>
            </a:r>
          </a:p>
        </p:txBody>
      </p:sp>
    </p:spTree>
    <p:extLst>
      <p:ext uri="{BB962C8B-B14F-4D97-AF65-F5344CB8AC3E}">
        <p14:creationId xmlns:p14="http://schemas.microsoft.com/office/powerpoint/2010/main" val="1358819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Current state of emoji research</a:t>
            </a:r>
          </a:p>
        </p:txBody>
      </p:sp>
      <p:sp>
        <p:nvSpPr>
          <p:cNvPr id="3" name="Slide Number Placeholder 2">
            <a:extLst>
              <a:ext uri="{FF2B5EF4-FFF2-40B4-BE49-F238E27FC236}">
                <a16:creationId xmlns:a16="http://schemas.microsoft.com/office/drawing/2014/main" id="{CD635B07-E94B-CC47-83A5-15999A2E3A2E}"/>
              </a:ext>
            </a:extLst>
          </p:cNvPr>
          <p:cNvSpPr>
            <a:spLocks noGrp="1"/>
          </p:cNvSpPr>
          <p:nvPr>
            <p:ph type="sldNum" sz="quarter" idx="12"/>
          </p:nvPr>
        </p:nvSpPr>
        <p:spPr/>
        <p:txBody>
          <a:bodyPr/>
          <a:lstStyle/>
          <a:p>
            <a:fld id="{B8ACD496-1B0F-C444-8CE5-2CE0E604F78C}" type="slidenum">
              <a:rPr lang="en-US" smtClean="0"/>
              <a:t>14</a:t>
            </a:fld>
            <a:endParaRPr lang="en-US"/>
          </a:p>
        </p:txBody>
      </p:sp>
      <p:sp>
        <p:nvSpPr>
          <p:cNvPr id="5" name="Rectangle 2">
            <a:extLst>
              <a:ext uri="{FF2B5EF4-FFF2-40B4-BE49-F238E27FC236}">
                <a16:creationId xmlns:a16="http://schemas.microsoft.com/office/drawing/2014/main" id="{AF407586-DAE0-5642-8589-A2310F8014EB}"/>
              </a:ext>
            </a:extLst>
          </p:cNvPr>
          <p:cNvSpPr>
            <a:spLocks noChangeArrowheads="1"/>
          </p:cNvSpPr>
          <p:nvPr/>
        </p:nvSpPr>
        <p:spPr bwMode="auto">
          <a:xfrm>
            <a:off x="4826875" y="2264446"/>
            <a:ext cx="1269097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DAE90D45-BC83-D742-96BD-53BC80A042CA}"/>
              </a:ext>
            </a:extLst>
          </p:cNvPr>
          <p:cNvSpPr txBox="1"/>
          <p:nvPr/>
        </p:nvSpPr>
        <p:spPr>
          <a:xfrm>
            <a:off x="809716" y="1317590"/>
            <a:ext cx="2875722" cy="1015663"/>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3000" dirty="0"/>
              <a:t>Meaning and Disambiguation</a:t>
            </a:r>
          </a:p>
        </p:txBody>
      </p:sp>
    </p:spTree>
    <p:extLst>
      <p:ext uri="{BB962C8B-B14F-4D97-AF65-F5344CB8AC3E}">
        <p14:creationId xmlns:p14="http://schemas.microsoft.com/office/powerpoint/2010/main" val="1708961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Current state of emoji research</a:t>
            </a:r>
          </a:p>
        </p:txBody>
      </p:sp>
      <p:sp>
        <p:nvSpPr>
          <p:cNvPr id="3" name="Slide Number Placeholder 2">
            <a:extLst>
              <a:ext uri="{FF2B5EF4-FFF2-40B4-BE49-F238E27FC236}">
                <a16:creationId xmlns:a16="http://schemas.microsoft.com/office/drawing/2014/main" id="{CD635B07-E94B-CC47-83A5-15999A2E3A2E}"/>
              </a:ext>
            </a:extLst>
          </p:cNvPr>
          <p:cNvSpPr>
            <a:spLocks noGrp="1"/>
          </p:cNvSpPr>
          <p:nvPr>
            <p:ph type="sldNum" sz="quarter" idx="12"/>
          </p:nvPr>
        </p:nvSpPr>
        <p:spPr/>
        <p:txBody>
          <a:bodyPr/>
          <a:lstStyle/>
          <a:p>
            <a:fld id="{B8ACD496-1B0F-C444-8CE5-2CE0E604F78C}" type="slidenum">
              <a:rPr lang="en-US" smtClean="0"/>
              <a:t>15</a:t>
            </a:fld>
            <a:endParaRPr lang="en-US"/>
          </a:p>
        </p:txBody>
      </p:sp>
      <p:sp>
        <p:nvSpPr>
          <p:cNvPr id="5" name="Rectangle 2">
            <a:extLst>
              <a:ext uri="{FF2B5EF4-FFF2-40B4-BE49-F238E27FC236}">
                <a16:creationId xmlns:a16="http://schemas.microsoft.com/office/drawing/2014/main" id="{AF407586-DAE0-5642-8589-A2310F8014EB}"/>
              </a:ext>
            </a:extLst>
          </p:cNvPr>
          <p:cNvSpPr>
            <a:spLocks noChangeArrowheads="1"/>
          </p:cNvSpPr>
          <p:nvPr/>
        </p:nvSpPr>
        <p:spPr bwMode="auto">
          <a:xfrm>
            <a:off x="4826875" y="2264446"/>
            <a:ext cx="1269097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DAE90D45-BC83-D742-96BD-53BC80A042CA}"/>
              </a:ext>
            </a:extLst>
          </p:cNvPr>
          <p:cNvSpPr txBox="1"/>
          <p:nvPr/>
        </p:nvSpPr>
        <p:spPr>
          <a:xfrm>
            <a:off x="809716" y="1317590"/>
            <a:ext cx="2875722" cy="1015663"/>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3000" dirty="0"/>
              <a:t>Meaning and Disambiguation</a:t>
            </a:r>
          </a:p>
        </p:txBody>
      </p:sp>
      <p:sp>
        <p:nvSpPr>
          <p:cNvPr id="11" name="TextBox 10">
            <a:extLst>
              <a:ext uri="{FF2B5EF4-FFF2-40B4-BE49-F238E27FC236}">
                <a16:creationId xmlns:a16="http://schemas.microsoft.com/office/drawing/2014/main" id="{E601E95B-EE8E-AD4B-A772-3CC1CB5C8F4E}"/>
              </a:ext>
            </a:extLst>
          </p:cNvPr>
          <p:cNvSpPr txBox="1"/>
          <p:nvPr/>
        </p:nvSpPr>
        <p:spPr>
          <a:xfrm>
            <a:off x="900501" y="2750430"/>
            <a:ext cx="2694152" cy="1015663"/>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3000" dirty="0"/>
              <a:t>Sentiment and Faces</a:t>
            </a:r>
          </a:p>
        </p:txBody>
      </p:sp>
    </p:spTree>
    <p:extLst>
      <p:ext uri="{BB962C8B-B14F-4D97-AF65-F5344CB8AC3E}">
        <p14:creationId xmlns:p14="http://schemas.microsoft.com/office/powerpoint/2010/main" val="2196328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Current state of emoji research</a:t>
            </a:r>
          </a:p>
        </p:txBody>
      </p:sp>
      <p:sp>
        <p:nvSpPr>
          <p:cNvPr id="3" name="Slide Number Placeholder 2">
            <a:extLst>
              <a:ext uri="{FF2B5EF4-FFF2-40B4-BE49-F238E27FC236}">
                <a16:creationId xmlns:a16="http://schemas.microsoft.com/office/drawing/2014/main" id="{CD635B07-E94B-CC47-83A5-15999A2E3A2E}"/>
              </a:ext>
            </a:extLst>
          </p:cNvPr>
          <p:cNvSpPr>
            <a:spLocks noGrp="1"/>
          </p:cNvSpPr>
          <p:nvPr>
            <p:ph type="sldNum" sz="quarter" idx="12"/>
          </p:nvPr>
        </p:nvSpPr>
        <p:spPr/>
        <p:txBody>
          <a:bodyPr/>
          <a:lstStyle/>
          <a:p>
            <a:fld id="{B8ACD496-1B0F-C444-8CE5-2CE0E604F78C}" type="slidenum">
              <a:rPr lang="en-US" smtClean="0"/>
              <a:t>16</a:t>
            </a:fld>
            <a:endParaRPr lang="en-US"/>
          </a:p>
        </p:txBody>
      </p:sp>
      <p:sp>
        <p:nvSpPr>
          <p:cNvPr id="5" name="Rectangle 2">
            <a:extLst>
              <a:ext uri="{FF2B5EF4-FFF2-40B4-BE49-F238E27FC236}">
                <a16:creationId xmlns:a16="http://schemas.microsoft.com/office/drawing/2014/main" id="{AF407586-DAE0-5642-8589-A2310F8014EB}"/>
              </a:ext>
            </a:extLst>
          </p:cNvPr>
          <p:cNvSpPr>
            <a:spLocks noChangeArrowheads="1"/>
          </p:cNvSpPr>
          <p:nvPr/>
        </p:nvSpPr>
        <p:spPr bwMode="auto">
          <a:xfrm>
            <a:off x="4826875" y="2264446"/>
            <a:ext cx="1269097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DAE90D45-BC83-D742-96BD-53BC80A042CA}"/>
              </a:ext>
            </a:extLst>
          </p:cNvPr>
          <p:cNvSpPr txBox="1"/>
          <p:nvPr/>
        </p:nvSpPr>
        <p:spPr>
          <a:xfrm>
            <a:off x="809716" y="1317590"/>
            <a:ext cx="2875722" cy="1015663"/>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3000" dirty="0"/>
              <a:t>Meaning and Disambiguation</a:t>
            </a:r>
          </a:p>
        </p:txBody>
      </p:sp>
      <p:sp>
        <p:nvSpPr>
          <p:cNvPr id="10" name="TextBox 9">
            <a:extLst>
              <a:ext uri="{FF2B5EF4-FFF2-40B4-BE49-F238E27FC236}">
                <a16:creationId xmlns:a16="http://schemas.microsoft.com/office/drawing/2014/main" id="{0533E140-241F-F540-BF96-652D5BBA6658}"/>
              </a:ext>
            </a:extLst>
          </p:cNvPr>
          <p:cNvSpPr txBox="1"/>
          <p:nvPr/>
        </p:nvSpPr>
        <p:spPr>
          <a:xfrm>
            <a:off x="900501" y="4183270"/>
            <a:ext cx="2694152" cy="1477328"/>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3000" dirty="0"/>
              <a:t>Differences in Which Emojis are Used</a:t>
            </a:r>
          </a:p>
        </p:txBody>
      </p:sp>
      <p:sp>
        <p:nvSpPr>
          <p:cNvPr id="11" name="TextBox 10">
            <a:extLst>
              <a:ext uri="{FF2B5EF4-FFF2-40B4-BE49-F238E27FC236}">
                <a16:creationId xmlns:a16="http://schemas.microsoft.com/office/drawing/2014/main" id="{E601E95B-EE8E-AD4B-A772-3CC1CB5C8F4E}"/>
              </a:ext>
            </a:extLst>
          </p:cNvPr>
          <p:cNvSpPr txBox="1"/>
          <p:nvPr/>
        </p:nvSpPr>
        <p:spPr>
          <a:xfrm>
            <a:off x="900501" y="2750430"/>
            <a:ext cx="2694152" cy="1015663"/>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3000" dirty="0"/>
              <a:t>Sentiment and Faces</a:t>
            </a:r>
          </a:p>
        </p:txBody>
      </p:sp>
    </p:spTree>
    <p:extLst>
      <p:ext uri="{BB962C8B-B14F-4D97-AF65-F5344CB8AC3E}">
        <p14:creationId xmlns:p14="http://schemas.microsoft.com/office/powerpoint/2010/main" val="3044587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Current state of emoji research</a:t>
            </a:r>
          </a:p>
        </p:txBody>
      </p:sp>
      <p:sp>
        <p:nvSpPr>
          <p:cNvPr id="3" name="Slide Number Placeholder 2">
            <a:extLst>
              <a:ext uri="{FF2B5EF4-FFF2-40B4-BE49-F238E27FC236}">
                <a16:creationId xmlns:a16="http://schemas.microsoft.com/office/drawing/2014/main" id="{CD635B07-E94B-CC47-83A5-15999A2E3A2E}"/>
              </a:ext>
            </a:extLst>
          </p:cNvPr>
          <p:cNvSpPr>
            <a:spLocks noGrp="1"/>
          </p:cNvSpPr>
          <p:nvPr>
            <p:ph type="sldNum" sz="quarter" idx="12"/>
          </p:nvPr>
        </p:nvSpPr>
        <p:spPr/>
        <p:txBody>
          <a:bodyPr/>
          <a:lstStyle/>
          <a:p>
            <a:fld id="{B8ACD496-1B0F-C444-8CE5-2CE0E604F78C}" type="slidenum">
              <a:rPr lang="en-US" smtClean="0"/>
              <a:t>17</a:t>
            </a:fld>
            <a:endParaRPr lang="en-US"/>
          </a:p>
        </p:txBody>
      </p:sp>
      <p:sp>
        <p:nvSpPr>
          <p:cNvPr id="5" name="Rectangle 2">
            <a:extLst>
              <a:ext uri="{FF2B5EF4-FFF2-40B4-BE49-F238E27FC236}">
                <a16:creationId xmlns:a16="http://schemas.microsoft.com/office/drawing/2014/main" id="{AF407586-DAE0-5642-8589-A2310F8014EB}"/>
              </a:ext>
            </a:extLst>
          </p:cNvPr>
          <p:cNvSpPr>
            <a:spLocks noChangeArrowheads="1"/>
          </p:cNvSpPr>
          <p:nvPr/>
        </p:nvSpPr>
        <p:spPr bwMode="auto">
          <a:xfrm>
            <a:off x="4826875" y="2264446"/>
            <a:ext cx="1269097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DAE90D45-BC83-D742-96BD-53BC80A042CA}"/>
              </a:ext>
            </a:extLst>
          </p:cNvPr>
          <p:cNvSpPr txBox="1"/>
          <p:nvPr/>
        </p:nvSpPr>
        <p:spPr>
          <a:xfrm>
            <a:off x="809716" y="1317590"/>
            <a:ext cx="2875722" cy="1015663"/>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3000" dirty="0"/>
              <a:t>Meaning and Disambiguation</a:t>
            </a:r>
          </a:p>
        </p:txBody>
      </p:sp>
      <p:sp>
        <p:nvSpPr>
          <p:cNvPr id="8" name="Content Placeholder 3">
            <a:extLst>
              <a:ext uri="{FF2B5EF4-FFF2-40B4-BE49-F238E27FC236}">
                <a16:creationId xmlns:a16="http://schemas.microsoft.com/office/drawing/2014/main" id="{15C46683-3162-674D-97E7-DA7BD5E97683}"/>
              </a:ext>
            </a:extLst>
          </p:cNvPr>
          <p:cNvSpPr>
            <a:spLocks noGrp="1"/>
          </p:cNvSpPr>
          <p:nvPr>
            <p:ph idx="1"/>
          </p:nvPr>
        </p:nvSpPr>
        <p:spPr>
          <a:xfrm>
            <a:off x="5173203" y="1084539"/>
            <a:ext cx="4699667" cy="2075451"/>
          </a:xfrm>
        </p:spPr>
        <p:txBody>
          <a:bodyPr>
            <a:normAutofit/>
          </a:bodyPr>
          <a:lstStyle/>
          <a:p>
            <a:r>
              <a:rPr lang="en-US" sz="3200" dirty="0"/>
              <a:t>Emoji appearance (Miller et al., 2016)</a:t>
            </a:r>
          </a:p>
          <a:p>
            <a:r>
              <a:rPr lang="en-US" sz="3200" dirty="0"/>
              <a:t>Nearby text        (</a:t>
            </a:r>
            <a:r>
              <a:rPr lang="en-US" sz="3200" dirty="0" err="1"/>
              <a:t>Tigwell</a:t>
            </a:r>
            <a:r>
              <a:rPr lang="en-US" sz="3200" dirty="0"/>
              <a:t> &amp; </a:t>
            </a:r>
            <a:r>
              <a:rPr lang="en-US" sz="3200" dirty="0" err="1"/>
              <a:t>Flatla</a:t>
            </a:r>
            <a:r>
              <a:rPr lang="en-US" sz="3200" dirty="0"/>
              <a:t>, 2016 )</a:t>
            </a:r>
          </a:p>
        </p:txBody>
      </p:sp>
      <p:pic>
        <p:nvPicPr>
          <p:cNvPr id="4" name="Picture 3">
            <a:extLst>
              <a:ext uri="{FF2B5EF4-FFF2-40B4-BE49-F238E27FC236}">
                <a16:creationId xmlns:a16="http://schemas.microsoft.com/office/drawing/2014/main" id="{AD5BFBA8-FD6A-3542-86F9-6D717BBCBC81}"/>
              </a:ext>
            </a:extLst>
          </p:cNvPr>
          <p:cNvPicPr>
            <a:picLocks noChangeAspect="1"/>
          </p:cNvPicPr>
          <p:nvPr/>
        </p:nvPicPr>
        <p:blipFill rotWithShape="1">
          <a:blip r:embed="rId3"/>
          <a:srcRect b="13156"/>
          <a:stretch/>
        </p:blipFill>
        <p:spPr>
          <a:xfrm>
            <a:off x="4252613" y="4769055"/>
            <a:ext cx="7316535" cy="936624"/>
          </a:xfrm>
          <a:prstGeom prst="rect">
            <a:avLst/>
          </a:prstGeom>
        </p:spPr>
      </p:pic>
      <p:pic>
        <p:nvPicPr>
          <p:cNvPr id="7" name="Picture 6">
            <a:extLst>
              <a:ext uri="{FF2B5EF4-FFF2-40B4-BE49-F238E27FC236}">
                <a16:creationId xmlns:a16="http://schemas.microsoft.com/office/drawing/2014/main" id="{D395BDD7-6BE3-2B42-B8A9-67986D146C8F}"/>
              </a:ext>
            </a:extLst>
          </p:cNvPr>
          <p:cNvPicPr>
            <a:picLocks noChangeAspect="1"/>
          </p:cNvPicPr>
          <p:nvPr/>
        </p:nvPicPr>
        <p:blipFill>
          <a:blip r:embed="rId4"/>
          <a:stretch>
            <a:fillRect/>
          </a:stretch>
        </p:blipFill>
        <p:spPr>
          <a:xfrm>
            <a:off x="4199605" y="4240257"/>
            <a:ext cx="7382795" cy="626219"/>
          </a:xfrm>
          <a:prstGeom prst="rect">
            <a:avLst/>
          </a:prstGeom>
        </p:spPr>
      </p:pic>
      <p:sp>
        <p:nvSpPr>
          <p:cNvPr id="14" name="TextBox 13">
            <a:extLst>
              <a:ext uri="{FF2B5EF4-FFF2-40B4-BE49-F238E27FC236}">
                <a16:creationId xmlns:a16="http://schemas.microsoft.com/office/drawing/2014/main" id="{A1FD7191-A8CA-D540-B1AC-6B6FEC862660}"/>
              </a:ext>
            </a:extLst>
          </p:cNvPr>
          <p:cNvSpPr txBox="1"/>
          <p:nvPr/>
        </p:nvSpPr>
        <p:spPr>
          <a:xfrm>
            <a:off x="5409970" y="5705679"/>
            <a:ext cx="6212186" cy="246221"/>
          </a:xfrm>
          <a:prstGeom prst="rect">
            <a:avLst/>
          </a:prstGeom>
          <a:noFill/>
        </p:spPr>
        <p:txBody>
          <a:bodyPr wrap="square" rtlCol="0">
            <a:spAutoFit/>
          </a:bodyPr>
          <a:lstStyle/>
          <a:p>
            <a:pPr algn="r"/>
            <a:r>
              <a:rPr lang="en-US" sz="1000" dirty="0">
                <a:solidFill>
                  <a:schemeClr val="bg1">
                    <a:lumMod val="50000"/>
                  </a:schemeClr>
                </a:solidFill>
              </a:rPr>
              <a:t>supervillain and woman superhero source: Unicode emoji charts </a:t>
            </a:r>
          </a:p>
        </p:txBody>
      </p:sp>
      <p:pic>
        <p:nvPicPr>
          <p:cNvPr id="16" name="Picture 15">
            <a:extLst>
              <a:ext uri="{FF2B5EF4-FFF2-40B4-BE49-F238E27FC236}">
                <a16:creationId xmlns:a16="http://schemas.microsoft.com/office/drawing/2014/main" id="{8103C45E-63AC-9E45-85CE-D8E1248F8421}"/>
              </a:ext>
            </a:extLst>
          </p:cNvPr>
          <p:cNvPicPr>
            <a:picLocks noChangeAspect="1"/>
          </p:cNvPicPr>
          <p:nvPr/>
        </p:nvPicPr>
        <p:blipFill>
          <a:blip r:embed="rId5"/>
          <a:stretch>
            <a:fillRect/>
          </a:stretch>
        </p:blipFill>
        <p:spPr>
          <a:xfrm>
            <a:off x="4212857" y="3311033"/>
            <a:ext cx="7303283" cy="936623"/>
          </a:xfrm>
          <a:prstGeom prst="rect">
            <a:avLst/>
          </a:prstGeom>
        </p:spPr>
      </p:pic>
      <p:sp>
        <p:nvSpPr>
          <p:cNvPr id="19" name="TextBox 18">
            <a:extLst>
              <a:ext uri="{FF2B5EF4-FFF2-40B4-BE49-F238E27FC236}">
                <a16:creationId xmlns:a16="http://schemas.microsoft.com/office/drawing/2014/main" id="{A9740CBC-C7EE-6A45-B5F0-47E58C9D6069}"/>
              </a:ext>
            </a:extLst>
          </p:cNvPr>
          <p:cNvSpPr txBox="1"/>
          <p:nvPr/>
        </p:nvSpPr>
        <p:spPr>
          <a:xfrm>
            <a:off x="3154018" y="5951900"/>
            <a:ext cx="1895061" cy="646331"/>
          </a:xfrm>
          <a:prstGeom prst="rect">
            <a:avLst/>
          </a:prstGeom>
          <a:noFill/>
        </p:spPr>
        <p:txBody>
          <a:bodyPr wrap="square" rtlCol="0">
            <a:spAutoFit/>
          </a:bodyPr>
          <a:lstStyle/>
          <a:p>
            <a:r>
              <a:rPr lang="en-US" dirty="0"/>
              <a:t>difference in hair color by device</a:t>
            </a:r>
          </a:p>
        </p:txBody>
      </p:sp>
      <p:cxnSp>
        <p:nvCxnSpPr>
          <p:cNvPr id="21" name="Straight Arrow Connector 20">
            <a:extLst>
              <a:ext uri="{FF2B5EF4-FFF2-40B4-BE49-F238E27FC236}">
                <a16:creationId xmlns:a16="http://schemas.microsoft.com/office/drawing/2014/main" id="{A6DA1902-F195-0849-9BD1-8C55823848E8}"/>
              </a:ext>
            </a:extLst>
          </p:cNvPr>
          <p:cNvCxnSpPr>
            <a:cxnSpLocks/>
            <a:stCxn id="19" idx="0"/>
            <a:endCxn id="4" idx="1"/>
          </p:cNvCxnSpPr>
          <p:nvPr/>
        </p:nvCxnSpPr>
        <p:spPr>
          <a:xfrm flipV="1">
            <a:off x="4101549" y="5237367"/>
            <a:ext cx="151064" cy="714533"/>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242F73F8-D489-5240-8AA1-322E86D0E8A7}"/>
              </a:ext>
            </a:extLst>
          </p:cNvPr>
          <p:cNvCxnSpPr/>
          <p:nvPr/>
        </p:nvCxnSpPr>
        <p:spPr>
          <a:xfrm flipV="1">
            <a:off x="4875926" y="5594633"/>
            <a:ext cx="567175" cy="714533"/>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B14CD771-2AAC-0B4D-807B-D696726AEB38}"/>
              </a:ext>
            </a:extLst>
          </p:cNvPr>
          <p:cNvSpPr txBox="1"/>
          <p:nvPr/>
        </p:nvSpPr>
        <p:spPr>
          <a:xfrm>
            <a:off x="2504661" y="3564835"/>
            <a:ext cx="1325217" cy="369332"/>
          </a:xfrm>
          <a:prstGeom prst="rect">
            <a:avLst/>
          </a:prstGeom>
          <a:noFill/>
        </p:spPr>
        <p:txBody>
          <a:bodyPr wrap="square" rtlCol="0">
            <a:spAutoFit/>
          </a:bodyPr>
          <a:lstStyle/>
          <a:p>
            <a:r>
              <a:rPr lang="en-US" dirty="0"/>
              <a:t>supervillain</a:t>
            </a:r>
          </a:p>
        </p:txBody>
      </p:sp>
      <p:sp>
        <p:nvSpPr>
          <p:cNvPr id="25" name="TextBox 24">
            <a:extLst>
              <a:ext uri="{FF2B5EF4-FFF2-40B4-BE49-F238E27FC236}">
                <a16:creationId xmlns:a16="http://schemas.microsoft.com/office/drawing/2014/main" id="{7B9FA8C9-40BA-1048-8C8D-A6D650368744}"/>
              </a:ext>
            </a:extLst>
          </p:cNvPr>
          <p:cNvSpPr txBox="1"/>
          <p:nvPr/>
        </p:nvSpPr>
        <p:spPr>
          <a:xfrm>
            <a:off x="2100473" y="4981083"/>
            <a:ext cx="1895060" cy="369332"/>
          </a:xfrm>
          <a:prstGeom prst="rect">
            <a:avLst/>
          </a:prstGeom>
          <a:noFill/>
        </p:spPr>
        <p:txBody>
          <a:bodyPr wrap="square" rtlCol="0">
            <a:spAutoFit/>
          </a:bodyPr>
          <a:lstStyle/>
          <a:p>
            <a:pPr algn="ctr"/>
            <a:r>
              <a:rPr lang="en-US" dirty="0"/>
              <a:t>woman superhero</a:t>
            </a:r>
          </a:p>
        </p:txBody>
      </p:sp>
    </p:spTree>
    <p:extLst>
      <p:ext uri="{BB962C8B-B14F-4D97-AF65-F5344CB8AC3E}">
        <p14:creationId xmlns:p14="http://schemas.microsoft.com/office/powerpoint/2010/main" val="760489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Current state of emoji research</a:t>
            </a:r>
          </a:p>
        </p:txBody>
      </p:sp>
      <p:sp>
        <p:nvSpPr>
          <p:cNvPr id="3" name="Slide Number Placeholder 2">
            <a:extLst>
              <a:ext uri="{FF2B5EF4-FFF2-40B4-BE49-F238E27FC236}">
                <a16:creationId xmlns:a16="http://schemas.microsoft.com/office/drawing/2014/main" id="{CD635B07-E94B-CC47-83A5-15999A2E3A2E}"/>
              </a:ext>
            </a:extLst>
          </p:cNvPr>
          <p:cNvSpPr>
            <a:spLocks noGrp="1"/>
          </p:cNvSpPr>
          <p:nvPr>
            <p:ph type="sldNum" sz="quarter" idx="12"/>
          </p:nvPr>
        </p:nvSpPr>
        <p:spPr/>
        <p:txBody>
          <a:bodyPr/>
          <a:lstStyle/>
          <a:p>
            <a:fld id="{B8ACD496-1B0F-C444-8CE5-2CE0E604F78C}" type="slidenum">
              <a:rPr lang="en-US" smtClean="0"/>
              <a:t>18</a:t>
            </a:fld>
            <a:endParaRPr lang="en-US"/>
          </a:p>
        </p:txBody>
      </p:sp>
      <p:sp>
        <p:nvSpPr>
          <p:cNvPr id="5" name="Rectangle 2">
            <a:extLst>
              <a:ext uri="{FF2B5EF4-FFF2-40B4-BE49-F238E27FC236}">
                <a16:creationId xmlns:a16="http://schemas.microsoft.com/office/drawing/2014/main" id="{AF407586-DAE0-5642-8589-A2310F8014EB}"/>
              </a:ext>
            </a:extLst>
          </p:cNvPr>
          <p:cNvSpPr>
            <a:spLocks noChangeArrowheads="1"/>
          </p:cNvSpPr>
          <p:nvPr/>
        </p:nvSpPr>
        <p:spPr bwMode="auto">
          <a:xfrm>
            <a:off x="4826875" y="2264446"/>
            <a:ext cx="1269097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E601E95B-EE8E-AD4B-A772-3CC1CB5C8F4E}"/>
              </a:ext>
            </a:extLst>
          </p:cNvPr>
          <p:cNvSpPr txBox="1"/>
          <p:nvPr/>
        </p:nvSpPr>
        <p:spPr>
          <a:xfrm>
            <a:off x="900501" y="2750430"/>
            <a:ext cx="2694152" cy="1015663"/>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3000" dirty="0"/>
              <a:t>Sentiment and Faces</a:t>
            </a:r>
          </a:p>
        </p:txBody>
      </p:sp>
    </p:spTree>
    <p:extLst>
      <p:ext uri="{BB962C8B-B14F-4D97-AF65-F5344CB8AC3E}">
        <p14:creationId xmlns:p14="http://schemas.microsoft.com/office/powerpoint/2010/main" val="1797337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Current state of emoji research</a:t>
            </a:r>
          </a:p>
        </p:txBody>
      </p:sp>
      <p:sp>
        <p:nvSpPr>
          <p:cNvPr id="3" name="Slide Number Placeholder 2">
            <a:extLst>
              <a:ext uri="{FF2B5EF4-FFF2-40B4-BE49-F238E27FC236}">
                <a16:creationId xmlns:a16="http://schemas.microsoft.com/office/drawing/2014/main" id="{CD635B07-E94B-CC47-83A5-15999A2E3A2E}"/>
              </a:ext>
            </a:extLst>
          </p:cNvPr>
          <p:cNvSpPr>
            <a:spLocks noGrp="1"/>
          </p:cNvSpPr>
          <p:nvPr>
            <p:ph type="sldNum" sz="quarter" idx="12"/>
          </p:nvPr>
        </p:nvSpPr>
        <p:spPr/>
        <p:txBody>
          <a:bodyPr/>
          <a:lstStyle/>
          <a:p>
            <a:fld id="{B8ACD496-1B0F-C444-8CE5-2CE0E604F78C}" type="slidenum">
              <a:rPr lang="en-US" smtClean="0"/>
              <a:t>19</a:t>
            </a:fld>
            <a:endParaRPr lang="en-US"/>
          </a:p>
        </p:txBody>
      </p:sp>
      <p:sp>
        <p:nvSpPr>
          <p:cNvPr id="5" name="Rectangle 2">
            <a:extLst>
              <a:ext uri="{FF2B5EF4-FFF2-40B4-BE49-F238E27FC236}">
                <a16:creationId xmlns:a16="http://schemas.microsoft.com/office/drawing/2014/main" id="{AF407586-DAE0-5642-8589-A2310F8014EB}"/>
              </a:ext>
            </a:extLst>
          </p:cNvPr>
          <p:cNvSpPr>
            <a:spLocks noChangeArrowheads="1"/>
          </p:cNvSpPr>
          <p:nvPr/>
        </p:nvSpPr>
        <p:spPr bwMode="auto">
          <a:xfrm>
            <a:off x="4826875" y="2264446"/>
            <a:ext cx="1269097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E601E95B-EE8E-AD4B-A772-3CC1CB5C8F4E}"/>
              </a:ext>
            </a:extLst>
          </p:cNvPr>
          <p:cNvSpPr txBox="1"/>
          <p:nvPr/>
        </p:nvSpPr>
        <p:spPr>
          <a:xfrm>
            <a:off x="900501" y="2750430"/>
            <a:ext cx="2694152" cy="1015663"/>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3000" dirty="0"/>
              <a:t>Sentiment and Faces</a:t>
            </a:r>
          </a:p>
        </p:txBody>
      </p:sp>
      <p:sp>
        <p:nvSpPr>
          <p:cNvPr id="8" name="Content Placeholder 3">
            <a:extLst>
              <a:ext uri="{FF2B5EF4-FFF2-40B4-BE49-F238E27FC236}">
                <a16:creationId xmlns:a16="http://schemas.microsoft.com/office/drawing/2014/main" id="{CAAE7132-A7A2-EE48-B8F3-14E7E698F820}"/>
              </a:ext>
            </a:extLst>
          </p:cNvPr>
          <p:cNvSpPr txBox="1">
            <a:spLocks/>
          </p:cNvSpPr>
          <p:nvPr/>
        </p:nvSpPr>
        <p:spPr>
          <a:xfrm>
            <a:off x="5049147" y="1184194"/>
            <a:ext cx="6123217" cy="2399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Sentiment, sarcasm, emotion  </a:t>
            </a:r>
          </a:p>
          <a:p>
            <a:pPr marL="457200" lvl="1" indent="0">
              <a:buNone/>
            </a:pPr>
            <a:r>
              <a:rPr lang="en-US" sz="3200" dirty="0"/>
              <a:t>(Novak et al., 2015; </a:t>
            </a:r>
            <a:r>
              <a:rPr lang="en-US" sz="3200" dirty="0" err="1"/>
              <a:t>Felbo</a:t>
            </a:r>
            <a:r>
              <a:rPr lang="en-US" sz="3200" dirty="0"/>
              <a:t> et al., 2017)</a:t>
            </a:r>
          </a:p>
          <a:p>
            <a:r>
              <a:rPr lang="en-US" sz="3200" dirty="0"/>
              <a:t>Face gestures </a:t>
            </a:r>
          </a:p>
          <a:p>
            <a:pPr marL="0" indent="0">
              <a:buNone/>
            </a:pPr>
            <a:r>
              <a:rPr lang="en-US" sz="3200" dirty="0"/>
              <a:t>     (</a:t>
            </a:r>
            <a:r>
              <a:rPr lang="en-US" sz="3200" dirty="0" err="1"/>
              <a:t>Gawne</a:t>
            </a:r>
            <a:r>
              <a:rPr lang="en-US" sz="3200" dirty="0"/>
              <a:t> &amp; McCullough 2019)</a:t>
            </a:r>
          </a:p>
          <a:p>
            <a:endParaRPr lang="en-US" sz="3200" dirty="0"/>
          </a:p>
        </p:txBody>
      </p:sp>
      <p:pic>
        <p:nvPicPr>
          <p:cNvPr id="4" name="Picture 3">
            <a:extLst>
              <a:ext uri="{FF2B5EF4-FFF2-40B4-BE49-F238E27FC236}">
                <a16:creationId xmlns:a16="http://schemas.microsoft.com/office/drawing/2014/main" id="{73364CF5-3839-2745-861C-9AFB0D9D22C8}"/>
              </a:ext>
            </a:extLst>
          </p:cNvPr>
          <p:cNvPicPr>
            <a:picLocks noChangeAspect="1"/>
          </p:cNvPicPr>
          <p:nvPr/>
        </p:nvPicPr>
        <p:blipFill>
          <a:blip r:embed="rId3"/>
          <a:stretch>
            <a:fillRect/>
          </a:stretch>
        </p:blipFill>
        <p:spPr>
          <a:xfrm>
            <a:off x="4826875" y="4089089"/>
            <a:ext cx="6248400" cy="1168400"/>
          </a:xfrm>
          <a:prstGeom prst="rect">
            <a:avLst/>
          </a:prstGeom>
        </p:spPr>
      </p:pic>
    </p:spTree>
    <p:extLst>
      <p:ext uri="{BB962C8B-B14F-4D97-AF65-F5344CB8AC3E}">
        <p14:creationId xmlns:p14="http://schemas.microsoft.com/office/powerpoint/2010/main" val="1883663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C56B1-AC58-CE44-A304-AFC19D24419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54009B2-FB67-9D40-84A8-72F0BB9D5139}"/>
              </a:ext>
            </a:extLst>
          </p:cNvPr>
          <p:cNvSpPr>
            <a:spLocks noGrp="1"/>
          </p:cNvSpPr>
          <p:nvPr>
            <p:ph idx="1"/>
          </p:nvPr>
        </p:nvSpPr>
        <p:spPr>
          <a:xfrm>
            <a:off x="942108" y="1084179"/>
            <a:ext cx="10411691" cy="5308680"/>
          </a:xfrm>
        </p:spPr>
        <p:txBody>
          <a:bodyPr>
            <a:normAutofit/>
          </a:bodyPr>
          <a:lstStyle/>
          <a:p>
            <a:r>
              <a:rPr lang="en-US" dirty="0"/>
              <a:t>Introduction</a:t>
            </a:r>
          </a:p>
          <a:p>
            <a:pPr lvl="1"/>
            <a:r>
              <a:rPr lang="en-US" dirty="0"/>
              <a:t>History of emojis, current state of research</a:t>
            </a:r>
          </a:p>
          <a:p>
            <a:endParaRPr lang="en-US" dirty="0"/>
          </a:p>
          <a:p>
            <a:r>
              <a:rPr lang="en-US" dirty="0"/>
              <a:t>Research objectives and methodologies</a:t>
            </a:r>
          </a:p>
          <a:p>
            <a:endParaRPr lang="en-US" dirty="0"/>
          </a:p>
          <a:p>
            <a:r>
              <a:rPr lang="en-US" dirty="0"/>
              <a:t>Research questions and results</a:t>
            </a:r>
          </a:p>
          <a:p>
            <a:endParaRPr lang="en-US" dirty="0"/>
          </a:p>
          <a:p>
            <a:r>
              <a:rPr lang="en-US" dirty="0"/>
              <a:t>Conclusion</a:t>
            </a:r>
          </a:p>
          <a:p>
            <a:pPr lvl="1"/>
            <a:r>
              <a:rPr lang="en-US" dirty="0"/>
              <a:t>Limitations and opportunities</a:t>
            </a:r>
          </a:p>
          <a:p>
            <a:pPr lvl="1"/>
            <a:r>
              <a:rPr lang="en-US" dirty="0"/>
              <a:t>Contributions</a:t>
            </a:r>
          </a:p>
          <a:p>
            <a:endParaRPr lang="en-US" dirty="0"/>
          </a:p>
        </p:txBody>
      </p:sp>
      <p:sp>
        <p:nvSpPr>
          <p:cNvPr id="6" name="Slide Number Placeholder 5">
            <a:extLst>
              <a:ext uri="{FF2B5EF4-FFF2-40B4-BE49-F238E27FC236}">
                <a16:creationId xmlns:a16="http://schemas.microsoft.com/office/drawing/2014/main" id="{2EFD04B4-D5AC-4740-87EB-4D9AA8D0320F}"/>
              </a:ext>
            </a:extLst>
          </p:cNvPr>
          <p:cNvSpPr>
            <a:spLocks noGrp="1"/>
          </p:cNvSpPr>
          <p:nvPr>
            <p:ph type="sldNum" sz="quarter" idx="12"/>
          </p:nvPr>
        </p:nvSpPr>
        <p:spPr/>
        <p:txBody>
          <a:bodyPr/>
          <a:lstStyle/>
          <a:p>
            <a:fld id="{509ED41B-A701-EF47-BA86-EA0555D5FDC7}" type="slidenum">
              <a:rPr lang="en-US" smtClean="0"/>
              <a:t>2</a:t>
            </a:fld>
            <a:endParaRPr lang="en-US"/>
          </a:p>
        </p:txBody>
      </p:sp>
    </p:spTree>
    <p:extLst>
      <p:ext uri="{BB962C8B-B14F-4D97-AF65-F5344CB8AC3E}">
        <p14:creationId xmlns:p14="http://schemas.microsoft.com/office/powerpoint/2010/main" val="2324197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Current state of emoji research</a:t>
            </a:r>
          </a:p>
        </p:txBody>
      </p:sp>
      <p:sp>
        <p:nvSpPr>
          <p:cNvPr id="3" name="Slide Number Placeholder 2">
            <a:extLst>
              <a:ext uri="{FF2B5EF4-FFF2-40B4-BE49-F238E27FC236}">
                <a16:creationId xmlns:a16="http://schemas.microsoft.com/office/drawing/2014/main" id="{CD635B07-E94B-CC47-83A5-15999A2E3A2E}"/>
              </a:ext>
            </a:extLst>
          </p:cNvPr>
          <p:cNvSpPr>
            <a:spLocks noGrp="1"/>
          </p:cNvSpPr>
          <p:nvPr>
            <p:ph type="sldNum" sz="quarter" idx="12"/>
          </p:nvPr>
        </p:nvSpPr>
        <p:spPr/>
        <p:txBody>
          <a:bodyPr/>
          <a:lstStyle/>
          <a:p>
            <a:fld id="{B8ACD496-1B0F-C444-8CE5-2CE0E604F78C}" type="slidenum">
              <a:rPr lang="en-US" smtClean="0"/>
              <a:t>20</a:t>
            </a:fld>
            <a:endParaRPr lang="en-US"/>
          </a:p>
        </p:txBody>
      </p:sp>
      <p:sp>
        <p:nvSpPr>
          <p:cNvPr id="5" name="Rectangle 2">
            <a:extLst>
              <a:ext uri="{FF2B5EF4-FFF2-40B4-BE49-F238E27FC236}">
                <a16:creationId xmlns:a16="http://schemas.microsoft.com/office/drawing/2014/main" id="{AF407586-DAE0-5642-8589-A2310F8014EB}"/>
              </a:ext>
            </a:extLst>
          </p:cNvPr>
          <p:cNvSpPr>
            <a:spLocks noChangeArrowheads="1"/>
          </p:cNvSpPr>
          <p:nvPr/>
        </p:nvSpPr>
        <p:spPr bwMode="auto">
          <a:xfrm>
            <a:off x="4826875" y="2264446"/>
            <a:ext cx="1269097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0533E140-241F-F540-BF96-652D5BBA6658}"/>
              </a:ext>
            </a:extLst>
          </p:cNvPr>
          <p:cNvSpPr txBox="1"/>
          <p:nvPr/>
        </p:nvSpPr>
        <p:spPr>
          <a:xfrm>
            <a:off x="900501" y="4183270"/>
            <a:ext cx="2694152" cy="1477328"/>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3000" dirty="0"/>
              <a:t>Differences in Which Emojis are Used</a:t>
            </a:r>
          </a:p>
        </p:txBody>
      </p:sp>
    </p:spTree>
    <p:extLst>
      <p:ext uri="{BB962C8B-B14F-4D97-AF65-F5344CB8AC3E}">
        <p14:creationId xmlns:p14="http://schemas.microsoft.com/office/powerpoint/2010/main" val="2671601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Current state of emoji research</a:t>
            </a:r>
          </a:p>
        </p:txBody>
      </p:sp>
      <p:sp>
        <p:nvSpPr>
          <p:cNvPr id="3" name="Slide Number Placeholder 2">
            <a:extLst>
              <a:ext uri="{FF2B5EF4-FFF2-40B4-BE49-F238E27FC236}">
                <a16:creationId xmlns:a16="http://schemas.microsoft.com/office/drawing/2014/main" id="{CD635B07-E94B-CC47-83A5-15999A2E3A2E}"/>
              </a:ext>
            </a:extLst>
          </p:cNvPr>
          <p:cNvSpPr>
            <a:spLocks noGrp="1"/>
          </p:cNvSpPr>
          <p:nvPr>
            <p:ph type="sldNum" sz="quarter" idx="12"/>
          </p:nvPr>
        </p:nvSpPr>
        <p:spPr/>
        <p:txBody>
          <a:bodyPr/>
          <a:lstStyle/>
          <a:p>
            <a:fld id="{B8ACD496-1B0F-C444-8CE5-2CE0E604F78C}" type="slidenum">
              <a:rPr lang="en-US" smtClean="0"/>
              <a:t>21</a:t>
            </a:fld>
            <a:endParaRPr lang="en-US"/>
          </a:p>
        </p:txBody>
      </p:sp>
      <p:sp>
        <p:nvSpPr>
          <p:cNvPr id="5" name="Rectangle 2">
            <a:extLst>
              <a:ext uri="{FF2B5EF4-FFF2-40B4-BE49-F238E27FC236}">
                <a16:creationId xmlns:a16="http://schemas.microsoft.com/office/drawing/2014/main" id="{AF407586-DAE0-5642-8589-A2310F8014EB}"/>
              </a:ext>
            </a:extLst>
          </p:cNvPr>
          <p:cNvSpPr>
            <a:spLocks noChangeArrowheads="1"/>
          </p:cNvSpPr>
          <p:nvPr/>
        </p:nvSpPr>
        <p:spPr bwMode="auto">
          <a:xfrm>
            <a:off x="4826875" y="2264446"/>
            <a:ext cx="1269097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0533E140-241F-F540-BF96-652D5BBA6658}"/>
              </a:ext>
            </a:extLst>
          </p:cNvPr>
          <p:cNvSpPr txBox="1"/>
          <p:nvPr/>
        </p:nvSpPr>
        <p:spPr>
          <a:xfrm>
            <a:off x="900501" y="4183270"/>
            <a:ext cx="2694152" cy="1477328"/>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3000" dirty="0"/>
              <a:t>Differences in Which Emojis are Used</a:t>
            </a:r>
          </a:p>
        </p:txBody>
      </p:sp>
      <p:sp>
        <p:nvSpPr>
          <p:cNvPr id="8" name="Content Placeholder 3">
            <a:extLst>
              <a:ext uri="{FF2B5EF4-FFF2-40B4-BE49-F238E27FC236}">
                <a16:creationId xmlns:a16="http://schemas.microsoft.com/office/drawing/2014/main" id="{612042D9-EC4B-7846-B033-DB09155DFCC6}"/>
              </a:ext>
            </a:extLst>
          </p:cNvPr>
          <p:cNvSpPr txBox="1">
            <a:spLocks/>
          </p:cNvSpPr>
          <p:nvPr/>
        </p:nvSpPr>
        <p:spPr>
          <a:xfrm>
            <a:off x="4967914" y="1184194"/>
            <a:ext cx="6945789" cy="239949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Country Level</a:t>
            </a:r>
          </a:p>
          <a:p>
            <a:pPr marL="0" indent="0">
              <a:buNone/>
            </a:pPr>
            <a:r>
              <a:rPr lang="en-US" sz="3200" dirty="0"/>
              <a:t>    (</a:t>
            </a:r>
            <a:r>
              <a:rPr lang="en-US" dirty="0" err="1"/>
              <a:t>Ljubešić</a:t>
            </a:r>
            <a:r>
              <a:rPr lang="en-US" dirty="0"/>
              <a:t> and </a:t>
            </a:r>
            <a:r>
              <a:rPr lang="en-US" dirty="0" err="1"/>
              <a:t>Fišer</a:t>
            </a:r>
            <a:r>
              <a:rPr lang="en-US" dirty="0"/>
              <a:t> 2016)</a:t>
            </a:r>
            <a:endParaRPr lang="en-US" sz="2800" dirty="0"/>
          </a:p>
          <a:p>
            <a:r>
              <a:rPr lang="en-US" sz="3200" dirty="0" err="1"/>
              <a:t>Skintone</a:t>
            </a:r>
            <a:r>
              <a:rPr lang="en-US" sz="3200" dirty="0"/>
              <a:t> </a:t>
            </a:r>
          </a:p>
          <a:p>
            <a:pPr marL="0" indent="0">
              <a:buNone/>
            </a:pPr>
            <a:r>
              <a:rPr lang="en-US" sz="3200" dirty="0"/>
              <a:t>     (</a:t>
            </a:r>
            <a:r>
              <a:rPr lang="en-US" dirty="0"/>
              <a:t>Barbieri &amp; Camacho-</a:t>
            </a:r>
            <a:r>
              <a:rPr lang="en-US" dirty="0" err="1"/>
              <a:t>Collados</a:t>
            </a:r>
            <a:r>
              <a:rPr lang="en-US" dirty="0"/>
              <a:t>, 2018</a:t>
            </a:r>
            <a:r>
              <a:rPr lang="en-US" sz="3200" dirty="0"/>
              <a:t>)</a:t>
            </a:r>
          </a:p>
          <a:p>
            <a:r>
              <a:rPr lang="en-US" sz="3200" dirty="0"/>
              <a:t>Gender and Age</a:t>
            </a:r>
          </a:p>
          <a:p>
            <a:pPr marL="457200" lvl="1" indent="0">
              <a:buNone/>
            </a:pPr>
            <a:r>
              <a:rPr lang="en-US" sz="2800" dirty="0"/>
              <a:t>(</a:t>
            </a:r>
            <a:r>
              <a:rPr lang="en-US" sz="2500" dirty="0"/>
              <a:t>Chen et al., 2017; </a:t>
            </a:r>
            <a:r>
              <a:rPr lang="en-US" dirty="0"/>
              <a:t>Herring &amp; </a:t>
            </a:r>
            <a:r>
              <a:rPr lang="en-US" dirty="0" err="1"/>
              <a:t>Dainas</a:t>
            </a:r>
            <a:r>
              <a:rPr lang="en-US" dirty="0"/>
              <a:t>, 2018; </a:t>
            </a:r>
            <a:r>
              <a:rPr lang="en-US" dirty="0" err="1"/>
              <a:t>Na’aman</a:t>
            </a:r>
            <a:r>
              <a:rPr lang="en-US" dirty="0"/>
              <a:t> et al., 2017; Twitter report on emojis, 2017)</a:t>
            </a:r>
            <a:r>
              <a:rPr lang="en-US" sz="2800" dirty="0"/>
              <a:t> </a:t>
            </a:r>
          </a:p>
          <a:p>
            <a:pPr marL="0" indent="0">
              <a:buNone/>
            </a:pPr>
            <a:endParaRPr lang="en-US" sz="3200" dirty="0"/>
          </a:p>
          <a:p>
            <a:pPr marL="0" indent="0">
              <a:buFont typeface="Arial" panose="020B0604020202020204" pitchFamily="34" charset="0"/>
              <a:buNone/>
            </a:pPr>
            <a:endParaRPr lang="en-US" sz="3200" dirty="0"/>
          </a:p>
        </p:txBody>
      </p:sp>
      <p:pic>
        <p:nvPicPr>
          <p:cNvPr id="4" name="Picture 3">
            <a:extLst>
              <a:ext uri="{FF2B5EF4-FFF2-40B4-BE49-F238E27FC236}">
                <a16:creationId xmlns:a16="http://schemas.microsoft.com/office/drawing/2014/main" id="{9B0D2A95-98FD-914B-87AE-3B70A321542C}"/>
              </a:ext>
            </a:extLst>
          </p:cNvPr>
          <p:cNvPicPr>
            <a:picLocks noChangeAspect="1"/>
          </p:cNvPicPr>
          <p:nvPr/>
        </p:nvPicPr>
        <p:blipFill>
          <a:blip r:embed="rId3"/>
          <a:stretch>
            <a:fillRect/>
          </a:stretch>
        </p:blipFill>
        <p:spPr>
          <a:xfrm>
            <a:off x="4234947" y="3561122"/>
            <a:ext cx="3544079" cy="2805159"/>
          </a:xfrm>
          <a:prstGeom prst="rect">
            <a:avLst/>
          </a:prstGeom>
        </p:spPr>
      </p:pic>
      <p:pic>
        <p:nvPicPr>
          <p:cNvPr id="7" name="Picture 6">
            <a:extLst>
              <a:ext uri="{FF2B5EF4-FFF2-40B4-BE49-F238E27FC236}">
                <a16:creationId xmlns:a16="http://schemas.microsoft.com/office/drawing/2014/main" id="{6B695473-8550-7440-BA5A-3F3B6260C960}"/>
              </a:ext>
            </a:extLst>
          </p:cNvPr>
          <p:cNvPicPr>
            <a:picLocks noChangeAspect="1"/>
          </p:cNvPicPr>
          <p:nvPr/>
        </p:nvPicPr>
        <p:blipFill>
          <a:blip r:embed="rId4"/>
          <a:stretch>
            <a:fillRect/>
          </a:stretch>
        </p:blipFill>
        <p:spPr>
          <a:xfrm>
            <a:off x="7779026" y="3559175"/>
            <a:ext cx="3276308" cy="2629306"/>
          </a:xfrm>
          <a:prstGeom prst="rect">
            <a:avLst/>
          </a:prstGeom>
        </p:spPr>
      </p:pic>
      <p:sp>
        <p:nvSpPr>
          <p:cNvPr id="6" name="TextBox 5">
            <a:extLst>
              <a:ext uri="{FF2B5EF4-FFF2-40B4-BE49-F238E27FC236}">
                <a16:creationId xmlns:a16="http://schemas.microsoft.com/office/drawing/2014/main" id="{7DBFB0BE-1F26-7D4D-99E6-59275FA9B961}"/>
              </a:ext>
            </a:extLst>
          </p:cNvPr>
          <p:cNvSpPr txBox="1"/>
          <p:nvPr/>
        </p:nvSpPr>
        <p:spPr>
          <a:xfrm>
            <a:off x="8660383" y="1862536"/>
            <a:ext cx="2315817" cy="461665"/>
          </a:xfrm>
          <a:prstGeom prst="rect">
            <a:avLst/>
          </a:prstGeom>
          <a:noFill/>
        </p:spPr>
        <p:txBody>
          <a:bodyPr wrap="square" rtlCol="0">
            <a:spAutoFit/>
          </a:bodyPr>
          <a:lstStyle/>
          <a:p>
            <a:r>
              <a:rPr lang="en-US" sz="2400" dirty="0"/>
              <a:t>✊✊🏻✊🏼✊🏽✊🏾✊🏿</a:t>
            </a:r>
          </a:p>
        </p:txBody>
      </p:sp>
    </p:spTree>
    <p:extLst>
      <p:ext uri="{BB962C8B-B14F-4D97-AF65-F5344CB8AC3E}">
        <p14:creationId xmlns:p14="http://schemas.microsoft.com/office/powerpoint/2010/main" val="648060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a:xfrm>
            <a:off x="267195" y="271502"/>
            <a:ext cx="11924805" cy="819068"/>
          </a:xfrm>
        </p:spPr>
        <p:txBody>
          <a:bodyPr>
            <a:normAutofit fontScale="90000"/>
          </a:bodyPr>
          <a:lstStyle/>
          <a:p>
            <a:r>
              <a:rPr lang="en-US" dirty="0"/>
              <a:t>There’s something missing from emoji research</a:t>
            </a:r>
          </a:p>
        </p:txBody>
      </p:sp>
      <p:sp>
        <p:nvSpPr>
          <p:cNvPr id="3" name="Slide Number Placeholder 2">
            <a:extLst>
              <a:ext uri="{FF2B5EF4-FFF2-40B4-BE49-F238E27FC236}">
                <a16:creationId xmlns:a16="http://schemas.microsoft.com/office/drawing/2014/main" id="{C3191F12-AB0F-AF49-93D9-2C5E98E7D87D}"/>
              </a:ext>
            </a:extLst>
          </p:cNvPr>
          <p:cNvSpPr>
            <a:spLocks noGrp="1"/>
          </p:cNvSpPr>
          <p:nvPr>
            <p:ph type="sldNum" sz="quarter" idx="12"/>
          </p:nvPr>
        </p:nvSpPr>
        <p:spPr/>
        <p:txBody>
          <a:bodyPr/>
          <a:lstStyle/>
          <a:p>
            <a:fld id="{B8ACD496-1B0F-C444-8CE5-2CE0E604F78C}" type="slidenum">
              <a:rPr lang="en-US" smtClean="0"/>
              <a:t>22</a:t>
            </a:fld>
            <a:endParaRPr lang="en-US"/>
          </a:p>
        </p:txBody>
      </p:sp>
    </p:spTree>
    <p:extLst>
      <p:ext uri="{BB962C8B-B14F-4D97-AF65-F5344CB8AC3E}">
        <p14:creationId xmlns:p14="http://schemas.microsoft.com/office/powerpoint/2010/main" val="1562839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a:xfrm>
            <a:off x="267195" y="271502"/>
            <a:ext cx="11924805" cy="819068"/>
          </a:xfrm>
        </p:spPr>
        <p:txBody>
          <a:bodyPr>
            <a:normAutofit fontScale="90000"/>
          </a:bodyPr>
          <a:lstStyle/>
          <a:p>
            <a:r>
              <a:rPr lang="en-US" dirty="0"/>
              <a:t>There’s something missing from emoji research</a:t>
            </a:r>
          </a:p>
        </p:txBody>
      </p:sp>
      <p:sp>
        <p:nvSpPr>
          <p:cNvPr id="3" name="Slide Number Placeholder 2">
            <a:extLst>
              <a:ext uri="{FF2B5EF4-FFF2-40B4-BE49-F238E27FC236}">
                <a16:creationId xmlns:a16="http://schemas.microsoft.com/office/drawing/2014/main" id="{C3191F12-AB0F-AF49-93D9-2C5E98E7D87D}"/>
              </a:ext>
            </a:extLst>
          </p:cNvPr>
          <p:cNvSpPr>
            <a:spLocks noGrp="1"/>
          </p:cNvSpPr>
          <p:nvPr>
            <p:ph type="sldNum" sz="quarter" idx="12"/>
          </p:nvPr>
        </p:nvSpPr>
        <p:spPr/>
        <p:txBody>
          <a:bodyPr/>
          <a:lstStyle/>
          <a:p>
            <a:fld id="{B8ACD496-1B0F-C444-8CE5-2CE0E604F78C}" type="slidenum">
              <a:rPr lang="en-US" smtClean="0"/>
              <a:t>23</a:t>
            </a:fld>
            <a:endParaRPr lang="en-US"/>
          </a:p>
        </p:txBody>
      </p:sp>
      <p:grpSp>
        <p:nvGrpSpPr>
          <p:cNvPr id="8" name="Group 7">
            <a:extLst>
              <a:ext uri="{FF2B5EF4-FFF2-40B4-BE49-F238E27FC236}">
                <a16:creationId xmlns:a16="http://schemas.microsoft.com/office/drawing/2014/main" id="{3935F7C0-77F2-4843-8E5A-4701963A6872}"/>
              </a:ext>
            </a:extLst>
          </p:cNvPr>
          <p:cNvGrpSpPr/>
          <p:nvPr/>
        </p:nvGrpSpPr>
        <p:grpSpPr>
          <a:xfrm>
            <a:off x="2084743" y="1263593"/>
            <a:ext cx="8022514" cy="4069559"/>
            <a:chOff x="3426877" y="2965544"/>
            <a:chExt cx="5434152" cy="2756567"/>
          </a:xfrm>
        </p:grpSpPr>
        <p:pic>
          <p:nvPicPr>
            <p:cNvPr id="6" name="Picture 5">
              <a:extLst>
                <a:ext uri="{FF2B5EF4-FFF2-40B4-BE49-F238E27FC236}">
                  <a16:creationId xmlns:a16="http://schemas.microsoft.com/office/drawing/2014/main" id="{901EAAE9-933F-F84A-98CD-975263B610EC}"/>
                </a:ext>
              </a:extLst>
            </p:cNvPr>
            <p:cNvPicPr>
              <a:picLocks noChangeAspect="1"/>
            </p:cNvPicPr>
            <p:nvPr/>
          </p:nvPicPr>
          <p:blipFill rotWithShape="1">
            <a:blip r:embed="rId3"/>
            <a:srcRect l="-29" t="12342" r="29" b="4098"/>
            <a:stretch/>
          </p:blipFill>
          <p:spPr>
            <a:xfrm>
              <a:off x="3426877" y="2965544"/>
              <a:ext cx="5338245" cy="2510345"/>
            </a:xfrm>
            <a:prstGeom prst="rect">
              <a:avLst/>
            </a:prstGeom>
          </p:spPr>
        </p:pic>
        <p:sp>
          <p:nvSpPr>
            <p:cNvPr id="7" name="TextBox 6">
              <a:extLst>
                <a:ext uri="{FF2B5EF4-FFF2-40B4-BE49-F238E27FC236}">
                  <a16:creationId xmlns:a16="http://schemas.microsoft.com/office/drawing/2014/main" id="{71409B69-5460-FD42-9008-AFADA0112D2A}"/>
                </a:ext>
              </a:extLst>
            </p:cNvPr>
            <p:cNvSpPr txBox="1"/>
            <p:nvPr/>
          </p:nvSpPr>
          <p:spPr>
            <a:xfrm>
              <a:off x="7978160" y="5475890"/>
              <a:ext cx="882869" cy="246221"/>
            </a:xfrm>
            <a:prstGeom prst="rect">
              <a:avLst/>
            </a:prstGeom>
            <a:noFill/>
          </p:spPr>
          <p:txBody>
            <a:bodyPr wrap="square" rtlCol="0">
              <a:spAutoFit/>
            </a:bodyPr>
            <a:lstStyle/>
            <a:p>
              <a:r>
                <a:rPr lang="en-US" sz="1000" dirty="0">
                  <a:solidFill>
                    <a:schemeClr val="bg1">
                      <a:lumMod val="50000"/>
                    </a:schemeClr>
                  </a:solidFill>
                </a:rPr>
                <a:t>Shutterstock</a:t>
              </a:r>
            </a:p>
          </p:txBody>
        </p:sp>
      </p:grpSp>
      <p:sp>
        <p:nvSpPr>
          <p:cNvPr id="11" name="TextBox 10">
            <a:extLst>
              <a:ext uri="{FF2B5EF4-FFF2-40B4-BE49-F238E27FC236}">
                <a16:creationId xmlns:a16="http://schemas.microsoft.com/office/drawing/2014/main" id="{47F63806-2195-EB4F-8844-31C2B7E939B7}"/>
              </a:ext>
            </a:extLst>
          </p:cNvPr>
          <p:cNvSpPr txBox="1"/>
          <p:nvPr/>
        </p:nvSpPr>
        <p:spPr>
          <a:xfrm>
            <a:off x="6475444" y="1377428"/>
            <a:ext cx="1268964" cy="1323439"/>
          </a:xfrm>
          <a:prstGeom prst="rect">
            <a:avLst/>
          </a:prstGeom>
          <a:noFill/>
        </p:spPr>
        <p:txBody>
          <a:bodyPr wrap="square" rtlCol="0">
            <a:spAutoFit/>
          </a:bodyPr>
          <a:lstStyle/>
          <a:p>
            <a:r>
              <a:rPr lang="en-US" sz="8000" dirty="0"/>
              <a:t>🤣</a:t>
            </a:r>
          </a:p>
        </p:txBody>
      </p:sp>
      <p:pic>
        <p:nvPicPr>
          <p:cNvPr id="13" name="Picture 12">
            <a:extLst>
              <a:ext uri="{FF2B5EF4-FFF2-40B4-BE49-F238E27FC236}">
                <a16:creationId xmlns:a16="http://schemas.microsoft.com/office/drawing/2014/main" id="{22322006-5810-6C47-BABD-934268B94073}"/>
              </a:ext>
            </a:extLst>
          </p:cNvPr>
          <p:cNvPicPr>
            <a:picLocks noChangeAspect="1"/>
          </p:cNvPicPr>
          <p:nvPr/>
        </p:nvPicPr>
        <p:blipFill>
          <a:blip r:embed="rId4"/>
          <a:stretch>
            <a:fillRect/>
          </a:stretch>
        </p:blipFill>
        <p:spPr>
          <a:xfrm>
            <a:off x="1943153" y="1263592"/>
            <a:ext cx="8195123" cy="4069560"/>
          </a:xfrm>
          <a:prstGeom prst="rect">
            <a:avLst/>
          </a:prstGeom>
        </p:spPr>
      </p:pic>
    </p:spTree>
    <p:extLst>
      <p:ext uri="{BB962C8B-B14F-4D97-AF65-F5344CB8AC3E}">
        <p14:creationId xmlns:p14="http://schemas.microsoft.com/office/powerpoint/2010/main" val="1235880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a:xfrm>
            <a:off x="267195" y="271502"/>
            <a:ext cx="11924805" cy="819068"/>
          </a:xfrm>
        </p:spPr>
        <p:txBody>
          <a:bodyPr>
            <a:normAutofit fontScale="90000"/>
          </a:bodyPr>
          <a:lstStyle/>
          <a:p>
            <a:r>
              <a:rPr lang="en-US" dirty="0"/>
              <a:t>There’s something missing from emoji research</a:t>
            </a:r>
          </a:p>
        </p:txBody>
      </p:sp>
      <p:sp>
        <p:nvSpPr>
          <p:cNvPr id="3" name="Slide Number Placeholder 2">
            <a:extLst>
              <a:ext uri="{FF2B5EF4-FFF2-40B4-BE49-F238E27FC236}">
                <a16:creationId xmlns:a16="http://schemas.microsoft.com/office/drawing/2014/main" id="{C3191F12-AB0F-AF49-93D9-2C5E98E7D87D}"/>
              </a:ext>
            </a:extLst>
          </p:cNvPr>
          <p:cNvSpPr>
            <a:spLocks noGrp="1"/>
          </p:cNvSpPr>
          <p:nvPr>
            <p:ph type="sldNum" sz="quarter" idx="12"/>
          </p:nvPr>
        </p:nvSpPr>
        <p:spPr/>
        <p:txBody>
          <a:bodyPr/>
          <a:lstStyle/>
          <a:p>
            <a:fld id="{B8ACD496-1B0F-C444-8CE5-2CE0E604F78C}" type="slidenum">
              <a:rPr lang="en-US" smtClean="0"/>
              <a:t>24</a:t>
            </a:fld>
            <a:endParaRPr lang="en-US"/>
          </a:p>
        </p:txBody>
      </p:sp>
      <p:sp>
        <p:nvSpPr>
          <p:cNvPr id="10" name="Title 1">
            <a:extLst>
              <a:ext uri="{FF2B5EF4-FFF2-40B4-BE49-F238E27FC236}">
                <a16:creationId xmlns:a16="http://schemas.microsoft.com/office/drawing/2014/main" id="{6928DD23-D8FE-DA4F-882B-B57D0C9B6095}"/>
              </a:ext>
            </a:extLst>
          </p:cNvPr>
          <p:cNvSpPr txBox="1">
            <a:spLocks/>
          </p:cNvSpPr>
          <p:nvPr/>
        </p:nvSpPr>
        <p:spPr>
          <a:xfrm>
            <a:off x="2233151" y="5317159"/>
            <a:ext cx="7880925" cy="819068"/>
          </a:xfrm>
          <a:prstGeom prst="rect">
            <a:avLst/>
          </a:prstGeom>
        </p:spPr>
        <p:txBody>
          <a:bodyPr vert="horz" lIns="91440" tIns="45720" rIns="91440" bIns="45720" rtlCol="0" anchor="t" anchorCtr="0">
            <a:normAutofit fontScale="97500"/>
          </a:bodyPr>
          <a:lstStyle>
            <a:lvl1pPr algn="l" defTabSz="914400" rtl="0" eaLnBrk="1" latinLnBrk="0" hangingPunct="1">
              <a:lnSpc>
                <a:spcPct val="90000"/>
              </a:lnSpc>
              <a:spcBef>
                <a:spcPct val="0"/>
              </a:spcBef>
              <a:buNone/>
              <a:defRPr sz="4400" b="1" i="0" kern="1200">
                <a:solidFill>
                  <a:srgbClr val="005E3C"/>
                </a:solidFill>
                <a:latin typeface="Arial" panose="020B0604020202020204" pitchFamily="34" charset="0"/>
                <a:ea typeface="+mj-ea"/>
                <a:cs typeface="Arial" panose="020B0604020202020204" pitchFamily="34" charset="0"/>
              </a:defRPr>
            </a:lvl1pPr>
          </a:lstStyle>
          <a:p>
            <a:r>
              <a:rPr lang="en-US" dirty="0"/>
              <a:t>… the behavior of emoji use</a:t>
            </a:r>
          </a:p>
        </p:txBody>
      </p:sp>
      <p:pic>
        <p:nvPicPr>
          <p:cNvPr id="9" name="Picture 8">
            <a:extLst>
              <a:ext uri="{FF2B5EF4-FFF2-40B4-BE49-F238E27FC236}">
                <a16:creationId xmlns:a16="http://schemas.microsoft.com/office/drawing/2014/main" id="{9057091E-DACF-D346-B761-55F6932CC915}"/>
              </a:ext>
            </a:extLst>
          </p:cNvPr>
          <p:cNvPicPr>
            <a:picLocks noChangeAspect="1"/>
          </p:cNvPicPr>
          <p:nvPr/>
        </p:nvPicPr>
        <p:blipFill>
          <a:blip r:embed="rId3"/>
          <a:stretch>
            <a:fillRect/>
          </a:stretch>
        </p:blipFill>
        <p:spPr>
          <a:xfrm>
            <a:off x="1943153" y="1263592"/>
            <a:ext cx="8195123" cy="4069560"/>
          </a:xfrm>
          <a:prstGeom prst="rect">
            <a:avLst/>
          </a:prstGeom>
        </p:spPr>
      </p:pic>
    </p:spTree>
    <p:extLst>
      <p:ext uri="{BB962C8B-B14F-4D97-AF65-F5344CB8AC3E}">
        <p14:creationId xmlns:p14="http://schemas.microsoft.com/office/powerpoint/2010/main" val="42156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191F12-AB0F-AF49-93D9-2C5E98E7D87D}"/>
              </a:ext>
            </a:extLst>
          </p:cNvPr>
          <p:cNvSpPr>
            <a:spLocks noGrp="1"/>
          </p:cNvSpPr>
          <p:nvPr>
            <p:ph type="sldNum" sz="quarter" idx="12"/>
          </p:nvPr>
        </p:nvSpPr>
        <p:spPr/>
        <p:txBody>
          <a:bodyPr/>
          <a:lstStyle/>
          <a:p>
            <a:fld id="{B8ACD496-1B0F-C444-8CE5-2CE0E604F78C}" type="slidenum">
              <a:rPr lang="en-US" smtClean="0"/>
              <a:t>25</a:t>
            </a:fld>
            <a:endParaRPr lang="en-US"/>
          </a:p>
        </p:txBody>
      </p:sp>
      <p:grpSp>
        <p:nvGrpSpPr>
          <p:cNvPr id="8" name="Group 7">
            <a:extLst>
              <a:ext uri="{FF2B5EF4-FFF2-40B4-BE49-F238E27FC236}">
                <a16:creationId xmlns:a16="http://schemas.microsoft.com/office/drawing/2014/main" id="{CC626126-17ED-0948-96D5-30FF96EDE8D3}"/>
              </a:ext>
            </a:extLst>
          </p:cNvPr>
          <p:cNvGrpSpPr/>
          <p:nvPr/>
        </p:nvGrpSpPr>
        <p:grpSpPr>
          <a:xfrm>
            <a:off x="1025265" y="1103454"/>
            <a:ext cx="3652228" cy="3882347"/>
            <a:chOff x="7522907" y="1310519"/>
            <a:chExt cx="3652228" cy="3882347"/>
          </a:xfrm>
        </p:grpSpPr>
        <p:sp>
          <p:nvSpPr>
            <p:cNvPr id="11" name="Rectangle 10">
              <a:extLst>
                <a:ext uri="{FF2B5EF4-FFF2-40B4-BE49-F238E27FC236}">
                  <a16:creationId xmlns:a16="http://schemas.microsoft.com/office/drawing/2014/main" id="{A22B8F5C-F4F9-6240-B595-A939A9C186C4}"/>
                </a:ext>
              </a:extLst>
            </p:cNvPr>
            <p:cNvSpPr/>
            <p:nvPr/>
          </p:nvSpPr>
          <p:spPr>
            <a:xfrm>
              <a:off x="7909249" y="1635018"/>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572445-E494-2841-A8A8-07B04EBB97AF}"/>
                </a:ext>
              </a:extLst>
            </p:cNvPr>
            <p:cNvSpPr/>
            <p:nvPr/>
          </p:nvSpPr>
          <p:spPr>
            <a:xfrm>
              <a:off x="7522907" y="2023915"/>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BBC41B-8F5C-6648-8580-1A8DEED5BCF5}"/>
                </a:ext>
              </a:extLst>
            </p:cNvPr>
            <p:cNvSpPr/>
            <p:nvPr/>
          </p:nvSpPr>
          <p:spPr>
            <a:xfrm>
              <a:off x="7810056" y="2297927"/>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F1CCE7-97AB-F049-A4EC-9BB436592AC7}"/>
                </a:ext>
              </a:extLst>
            </p:cNvPr>
            <p:cNvSpPr/>
            <p:nvPr/>
          </p:nvSpPr>
          <p:spPr>
            <a:xfrm>
              <a:off x="7986774" y="2445004"/>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B7DB53C-63B6-7448-A23D-47CA4913F77F}"/>
                </a:ext>
              </a:extLst>
            </p:cNvPr>
            <p:cNvCxnSpPr>
              <a:cxnSpLocks/>
            </p:cNvCxnSpPr>
            <p:nvPr/>
          </p:nvCxnSpPr>
          <p:spPr>
            <a:xfrm>
              <a:off x="8165821" y="2767190"/>
              <a:ext cx="895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6E3C72A-7EE4-694E-B326-E4ED4E5DC51E}"/>
                </a:ext>
              </a:extLst>
            </p:cNvPr>
            <p:cNvCxnSpPr>
              <a:cxnSpLocks/>
            </p:cNvCxnSpPr>
            <p:nvPr/>
          </p:nvCxnSpPr>
          <p:spPr>
            <a:xfrm>
              <a:off x="8192399" y="3300676"/>
              <a:ext cx="89506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ABE64-8553-EE4D-87C3-75A44179AFBA}"/>
                </a:ext>
              </a:extLst>
            </p:cNvPr>
            <p:cNvSpPr txBox="1"/>
            <p:nvPr/>
          </p:nvSpPr>
          <p:spPr>
            <a:xfrm>
              <a:off x="8120281" y="2534132"/>
              <a:ext cx="707392" cy="629036"/>
            </a:xfrm>
            <a:prstGeom prst="rect">
              <a:avLst/>
            </a:prstGeom>
            <a:noFill/>
          </p:spPr>
          <p:txBody>
            <a:bodyPr wrap="square" rtlCol="0">
              <a:spAutoFit/>
            </a:bodyPr>
            <a:lstStyle/>
            <a:p>
              <a:pPr algn="ctr"/>
              <a:r>
                <a:rPr lang="en-US" sz="2400" dirty="0"/>
                <a:t>🤦🏽‍♀️</a:t>
              </a:r>
            </a:p>
          </p:txBody>
        </p:sp>
        <p:sp>
          <p:nvSpPr>
            <p:cNvPr id="18" name="Rectangle 17">
              <a:extLst>
                <a:ext uri="{FF2B5EF4-FFF2-40B4-BE49-F238E27FC236}">
                  <a16:creationId xmlns:a16="http://schemas.microsoft.com/office/drawing/2014/main" id="{2F00BA26-5C73-9D4E-8254-5E368185703E}"/>
                </a:ext>
              </a:extLst>
            </p:cNvPr>
            <p:cNvSpPr/>
            <p:nvPr/>
          </p:nvSpPr>
          <p:spPr>
            <a:xfrm>
              <a:off x="8997094" y="1310519"/>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A4CCD48-88BF-0C4D-A6D9-38A73B4F8D19}"/>
                </a:ext>
              </a:extLst>
            </p:cNvPr>
            <p:cNvSpPr/>
            <p:nvPr/>
          </p:nvSpPr>
          <p:spPr>
            <a:xfrm>
              <a:off x="9549226" y="1732993"/>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BA366E0-E644-6A41-AD23-0FD7A3E0BEEC}"/>
                </a:ext>
              </a:extLst>
            </p:cNvPr>
            <p:cNvSpPr/>
            <p:nvPr/>
          </p:nvSpPr>
          <p:spPr>
            <a:xfrm>
              <a:off x="9176133" y="2018273"/>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7F85881-419E-2A48-AADF-470EEDBF6F54}"/>
                </a:ext>
              </a:extLst>
            </p:cNvPr>
            <p:cNvSpPr/>
            <p:nvPr/>
          </p:nvSpPr>
          <p:spPr>
            <a:xfrm>
              <a:off x="10013093" y="2154082"/>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AF15050E-2BCD-7F41-B845-2B2DD0492C76}"/>
                </a:ext>
              </a:extLst>
            </p:cNvPr>
            <p:cNvCxnSpPr>
              <a:cxnSpLocks/>
            </p:cNvCxnSpPr>
            <p:nvPr/>
          </p:nvCxnSpPr>
          <p:spPr>
            <a:xfrm>
              <a:off x="10128683" y="2441792"/>
              <a:ext cx="895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D13BF6-A0D9-1148-9598-7DBCB5D96493}"/>
                </a:ext>
              </a:extLst>
            </p:cNvPr>
            <p:cNvCxnSpPr>
              <a:cxnSpLocks/>
            </p:cNvCxnSpPr>
            <p:nvPr/>
          </p:nvCxnSpPr>
          <p:spPr>
            <a:xfrm>
              <a:off x="10155261" y="2975278"/>
              <a:ext cx="89506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626B9D2-45D8-3C40-98AF-10253097C2F2}"/>
                </a:ext>
              </a:extLst>
            </p:cNvPr>
            <p:cNvSpPr txBox="1"/>
            <p:nvPr/>
          </p:nvSpPr>
          <p:spPr>
            <a:xfrm>
              <a:off x="8297769" y="3115393"/>
              <a:ext cx="707392" cy="629036"/>
            </a:xfrm>
            <a:prstGeom prst="rect">
              <a:avLst/>
            </a:prstGeom>
            <a:noFill/>
          </p:spPr>
          <p:txBody>
            <a:bodyPr wrap="square" rtlCol="0">
              <a:spAutoFit/>
            </a:bodyPr>
            <a:lstStyle/>
            <a:p>
              <a:pPr algn="ctr"/>
              <a:r>
                <a:rPr lang="en-US" sz="2400" dirty="0"/>
                <a:t>😂</a:t>
              </a:r>
            </a:p>
          </p:txBody>
        </p:sp>
        <p:sp>
          <p:nvSpPr>
            <p:cNvPr id="25" name="TextBox 24">
              <a:extLst>
                <a:ext uri="{FF2B5EF4-FFF2-40B4-BE49-F238E27FC236}">
                  <a16:creationId xmlns:a16="http://schemas.microsoft.com/office/drawing/2014/main" id="{9551571B-F8A5-9C43-A42A-CF9B8AFAFD1F}"/>
                </a:ext>
              </a:extLst>
            </p:cNvPr>
            <p:cNvSpPr txBox="1"/>
            <p:nvPr/>
          </p:nvSpPr>
          <p:spPr>
            <a:xfrm>
              <a:off x="10394059" y="2252739"/>
              <a:ext cx="500218" cy="461666"/>
            </a:xfrm>
            <a:prstGeom prst="rect">
              <a:avLst/>
            </a:prstGeom>
            <a:noFill/>
          </p:spPr>
          <p:txBody>
            <a:bodyPr wrap="square" rtlCol="0">
              <a:spAutoFit/>
            </a:bodyPr>
            <a:lstStyle/>
            <a:p>
              <a:pPr algn="ctr"/>
              <a:r>
                <a:rPr lang="en-US" sz="2400" dirty="0"/>
                <a:t>🔴</a:t>
              </a:r>
            </a:p>
          </p:txBody>
        </p:sp>
        <p:cxnSp>
          <p:nvCxnSpPr>
            <p:cNvPr id="26" name="Straight Connector 25">
              <a:extLst>
                <a:ext uri="{FF2B5EF4-FFF2-40B4-BE49-F238E27FC236}">
                  <a16:creationId xmlns:a16="http://schemas.microsoft.com/office/drawing/2014/main" id="{A82C0995-A6F5-0E4E-8B3E-3B38DAAE868C}"/>
                </a:ext>
              </a:extLst>
            </p:cNvPr>
            <p:cNvCxnSpPr>
              <a:cxnSpLocks/>
            </p:cNvCxnSpPr>
            <p:nvPr/>
          </p:nvCxnSpPr>
          <p:spPr>
            <a:xfrm>
              <a:off x="8181286" y="3019506"/>
              <a:ext cx="89506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1D93BA1-B9D0-8F41-9336-2F5F2A71153F}"/>
                </a:ext>
              </a:extLst>
            </p:cNvPr>
            <p:cNvSpPr/>
            <p:nvPr/>
          </p:nvSpPr>
          <p:spPr>
            <a:xfrm>
              <a:off x="8975293" y="2809576"/>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3B293CA-59BF-A54B-8256-6783A07203B3}"/>
                </a:ext>
              </a:extLst>
            </p:cNvPr>
            <p:cNvSpPr/>
            <p:nvPr/>
          </p:nvSpPr>
          <p:spPr>
            <a:xfrm>
              <a:off x="9198808" y="3106298"/>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DA6789-2F37-3442-AD9D-790E8BF9DE73}"/>
                </a:ext>
              </a:extLst>
            </p:cNvPr>
            <p:cNvSpPr/>
            <p:nvPr/>
          </p:nvSpPr>
          <p:spPr>
            <a:xfrm>
              <a:off x="8378765" y="3479800"/>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0A1A9FA-AC00-E04E-B0C3-0E766A99230E}"/>
                </a:ext>
              </a:extLst>
            </p:cNvPr>
            <p:cNvSpPr/>
            <p:nvPr/>
          </p:nvSpPr>
          <p:spPr>
            <a:xfrm>
              <a:off x="8810196" y="4048090"/>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4B347EBA-EC49-0C41-BD06-6A8EB62F5712}"/>
                </a:ext>
              </a:extLst>
            </p:cNvPr>
            <p:cNvCxnSpPr>
              <a:cxnSpLocks/>
            </p:cNvCxnSpPr>
            <p:nvPr/>
          </p:nvCxnSpPr>
          <p:spPr>
            <a:xfrm>
              <a:off x="8925786" y="4335800"/>
              <a:ext cx="895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89F712-1F72-AD4A-8C11-80E5CE03D022}"/>
                </a:ext>
              </a:extLst>
            </p:cNvPr>
            <p:cNvCxnSpPr>
              <a:cxnSpLocks/>
            </p:cNvCxnSpPr>
            <p:nvPr/>
          </p:nvCxnSpPr>
          <p:spPr>
            <a:xfrm>
              <a:off x="8952364" y="4869286"/>
              <a:ext cx="895060"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C1DE9CC-3ED8-2E49-A442-CF90F5A2D2BA}"/>
                </a:ext>
              </a:extLst>
            </p:cNvPr>
            <p:cNvSpPr txBox="1"/>
            <p:nvPr/>
          </p:nvSpPr>
          <p:spPr>
            <a:xfrm>
              <a:off x="9338545" y="4652699"/>
              <a:ext cx="761800" cy="461666"/>
            </a:xfrm>
            <a:prstGeom prst="rect">
              <a:avLst/>
            </a:prstGeom>
            <a:noFill/>
          </p:spPr>
          <p:txBody>
            <a:bodyPr wrap="square" rtlCol="0">
              <a:spAutoFit/>
            </a:bodyPr>
            <a:lstStyle/>
            <a:p>
              <a:pPr algn="ctr"/>
              <a:r>
                <a:rPr lang="en-US" sz="2400" dirty="0"/>
                <a:t>🌊</a:t>
              </a:r>
            </a:p>
          </p:txBody>
        </p:sp>
        <p:sp>
          <p:nvSpPr>
            <p:cNvPr id="34" name="Rectangle 33">
              <a:extLst>
                <a:ext uri="{FF2B5EF4-FFF2-40B4-BE49-F238E27FC236}">
                  <a16:creationId xmlns:a16="http://schemas.microsoft.com/office/drawing/2014/main" id="{347BC139-5C99-DF44-8B7B-0E143C327E4A}"/>
                </a:ext>
              </a:extLst>
            </p:cNvPr>
            <p:cNvSpPr/>
            <p:nvPr/>
          </p:nvSpPr>
          <p:spPr>
            <a:xfrm>
              <a:off x="8834211" y="4114755"/>
              <a:ext cx="492444" cy="461665"/>
            </a:xfrm>
            <a:prstGeom prst="rect">
              <a:avLst/>
            </a:prstGeom>
          </p:spPr>
          <p:txBody>
            <a:bodyPr wrap="none">
              <a:spAutoFit/>
            </a:bodyPr>
            <a:lstStyle/>
            <a:p>
              <a:pPr algn="ctr"/>
              <a:r>
                <a:rPr lang="en-US" sz="2400" dirty="0"/>
                <a:t>🗳</a:t>
              </a:r>
            </a:p>
          </p:txBody>
        </p:sp>
        <p:cxnSp>
          <p:nvCxnSpPr>
            <p:cNvPr id="35" name="Straight Connector 34">
              <a:extLst>
                <a:ext uri="{FF2B5EF4-FFF2-40B4-BE49-F238E27FC236}">
                  <a16:creationId xmlns:a16="http://schemas.microsoft.com/office/drawing/2014/main" id="{BB390283-6098-3B4C-A05B-D0F2F7C9A0DF}"/>
                </a:ext>
              </a:extLst>
            </p:cNvPr>
            <p:cNvCxnSpPr>
              <a:cxnSpLocks/>
            </p:cNvCxnSpPr>
            <p:nvPr/>
          </p:nvCxnSpPr>
          <p:spPr>
            <a:xfrm>
              <a:off x="8952364" y="4618805"/>
              <a:ext cx="895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04FE137-8E57-974E-9381-B0F2AA06C6DE}"/>
                </a:ext>
              </a:extLst>
            </p:cNvPr>
            <p:cNvCxnSpPr>
              <a:cxnSpLocks/>
            </p:cNvCxnSpPr>
            <p:nvPr/>
          </p:nvCxnSpPr>
          <p:spPr>
            <a:xfrm>
              <a:off x="10122063" y="2711311"/>
              <a:ext cx="895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6D12310-809E-D94B-AE18-D087BF198FE5}"/>
                </a:ext>
              </a:extLst>
            </p:cNvPr>
            <p:cNvCxnSpPr>
              <a:cxnSpLocks/>
            </p:cNvCxnSpPr>
            <p:nvPr/>
          </p:nvCxnSpPr>
          <p:spPr>
            <a:xfrm>
              <a:off x="8557631" y="3744429"/>
              <a:ext cx="895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D19A9F-30BE-C943-B19B-12E3B08930CA}"/>
                </a:ext>
              </a:extLst>
            </p:cNvPr>
            <p:cNvCxnSpPr>
              <a:cxnSpLocks/>
            </p:cNvCxnSpPr>
            <p:nvPr/>
          </p:nvCxnSpPr>
          <p:spPr>
            <a:xfrm>
              <a:off x="9419984" y="2388403"/>
              <a:ext cx="598922"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2F202F7-8E78-A24C-A299-81192C9962B7}"/>
                </a:ext>
              </a:extLst>
            </p:cNvPr>
            <p:cNvSpPr/>
            <p:nvPr/>
          </p:nvSpPr>
          <p:spPr>
            <a:xfrm>
              <a:off x="10425880" y="2851778"/>
              <a:ext cx="468397" cy="369332"/>
            </a:xfrm>
            <a:prstGeom prst="rect">
              <a:avLst/>
            </a:prstGeom>
          </p:spPr>
          <p:txBody>
            <a:bodyPr wrap="none">
              <a:spAutoFit/>
            </a:bodyPr>
            <a:lstStyle/>
            <a:p>
              <a:pPr algn="ctr"/>
              <a:r>
                <a:rPr lang="en-US" dirty="0"/>
                <a:t> ✝️</a:t>
              </a:r>
            </a:p>
          </p:txBody>
        </p:sp>
        <p:cxnSp>
          <p:nvCxnSpPr>
            <p:cNvPr id="40" name="Straight Connector 39">
              <a:extLst>
                <a:ext uri="{FF2B5EF4-FFF2-40B4-BE49-F238E27FC236}">
                  <a16:creationId xmlns:a16="http://schemas.microsoft.com/office/drawing/2014/main" id="{344E874B-7679-BE4A-9ECD-A4B0321DDE07}"/>
                </a:ext>
              </a:extLst>
            </p:cNvPr>
            <p:cNvCxnSpPr>
              <a:cxnSpLocks/>
            </p:cNvCxnSpPr>
            <p:nvPr/>
          </p:nvCxnSpPr>
          <p:spPr>
            <a:xfrm>
              <a:off x="9391217" y="2711311"/>
              <a:ext cx="5989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6877365-300F-674A-9329-C90E220AE358}"/>
                </a:ext>
              </a:extLst>
            </p:cNvPr>
            <p:cNvCxnSpPr>
              <a:cxnSpLocks/>
            </p:cNvCxnSpPr>
            <p:nvPr/>
          </p:nvCxnSpPr>
          <p:spPr>
            <a:xfrm>
              <a:off x="9373316" y="3429000"/>
              <a:ext cx="5989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EDC4C33-B233-6445-9979-2061C732670E}"/>
                </a:ext>
              </a:extLst>
            </p:cNvPr>
            <p:cNvCxnSpPr>
              <a:cxnSpLocks/>
            </p:cNvCxnSpPr>
            <p:nvPr/>
          </p:nvCxnSpPr>
          <p:spPr>
            <a:xfrm>
              <a:off x="9540807" y="3680577"/>
              <a:ext cx="5989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704A73E-2575-E74E-94DE-B81F3691D52C}"/>
                </a:ext>
              </a:extLst>
            </p:cNvPr>
            <p:cNvCxnSpPr>
              <a:cxnSpLocks/>
            </p:cNvCxnSpPr>
            <p:nvPr/>
          </p:nvCxnSpPr>
          <p:spPr>
            <a:xfrm>
              <a:off x="8533092" y="3964981"/>
              <a:ext cx="895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EB42B68-BD06-EF4E-BCCA-68C83786F3AE}"/>
                </a:ext>
              </a:extLst>
            </p:cNvPr>
            <p:cNvCxnSpPr>
              <a:cxnSpLocks/>
            </p:cNvCxnSpPr>
            <p:nvPr/>
          </p:nvCxnSpPr>
          <p:spPr>
            <a:xfrm>
              <a:off x="9141300" y="1635018"/>
              <a:ext cx="895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EF4577B-96B3-AF42-997C-E1CE97DB2C8C}"/>
                </a:ext>
              </a:extLst>
            </p:cNvPr>
            <p:cNvCxnSpPr>
              <a:cxnSpLocks/>
            </p:cNvCxnSpPr>
            <p:nvPr/>
          </p:nvCxnSpPr>
          <p:spPr>
            <a:xfrm>
              <a:off x="8085423" y="1866925"/>
              <a:ext cx="895337"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FBD48BE-5701-9F4B-BF3D-EC39432D220F}"/>
                </a:ext>
              </a:extLst>
            </p:cNvPr>
            <p:cNvSpPr txBox="1"/>
            <p:nvPr/>
          </p:nvSpPr>
          <p:spPr>
            <a:xfrm>
              <a:off x="8384041" y="1657139"/>
              <a:ext cx="707392" cy="461665"/>
            </a:xfrm>
            <a:prstGeom prst="rect">
              <a:avLst/>
            </a:prstGeom>
            <a:noFill/>
          </p:spPr>
          <p:txBody>
            <a:bodyPr wrap="square" rtlCol="0">
              <a:spAutoFit/>
            </a:bodyPr>
            <a:lstStyle/>
            <a:p>
              <a:pPr algn="ctr"/>
              <a:r>
                <a:rPr lang="en-US" sz="2400" dirty="0"/>
                <a:t>🏳️‍🌈</a:t>
              </a:r>
            </a:p>
          </p:txBody>
        </p:sp>
        <p:cxnSp>
          <p:nvCxnSpPr>
            <p:cNvPr id="47" name="Straight Connector 46">
              <a:extLst>
                <a:ext uri="{FF2B5EF4-FFF2-40B4-BE49-F238E27FC236}">
                  <a16:creationId xmlns:a16="http://schemas.microsoft.com/office/drawing/2014/main" id="{DD7D2652-AC82-5D43-8D67-A4EFCB8F7711}"/>
                </a:ext>
              </a:extLst>
            </p:cNvPr>
            <p:cNvCxnSpPr>
              <a:cxnSpLocks/>
            </p:cNvCxnSpPr>
            <p:nvPr/>
          </p:nvCxnSpPr>
          <p:spPr>
            <a:xfrm>
              <a:off x="9192100" y="1863618"/>
              <a:ext cx="364214"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9449ACC-BB97-5B42-AE1A-F1F76A36E204}"/>
                </a:ext>
              </a:extLst>
            </p:cNvPr>
            <p:cNvSpPr txBox="1"/>
            <p:nvPr/>
          </p:nvSpPr>
          <p:spPr>
            <a:xfrm>
              <a:off x="9807851" y="3300676"/>
              <a:ext cx="495258" cy="461665"/>
            </a:xfrm>
            <a:prstGeom prst="rect">
              <a:avLst/>
            </a:prstGeom>
            <a:noFill/>
          </p:spPr>
          <p:txBody>
            <a:bodyPr wrap="square" rtlCol="0">
              <a:spAutoFit/>
            </a:bodyPr>
            <a:lstStyle/>
            <a:p>
              <a:pPr algn="ctr"/>
              <a:r>
                <a:rPr lang="en-US" sz="2400" dirty="0"/>
                <a:t>❤️</a:t>
              </a:r>
            </a:p>
          </p:txBody>
        </p:sp>
        <p:cxnSp>
          <p:nvCxnSpPr>
            <p:cNvPr id="49" name="Straight Connector 48">
              <a:extLst>
                <a:ext uri="{FF2B5EF4-FFF2-40B4-BE49-F238E27FC236}">
                  <a16:creationId xmlns:a16="http://schemas.microsoft.com/office/drawing/2014/main" id="{BA60E46B-A3F0-8340-8B1A-69FB9A904BB1}"/>
                </a:ext>
              </a:extLst>
            </p:cNvPr>
            <p:cNvCxnSpPr>
              <a:cxnSpLocks/>
            </p:cNvCxnSpPr>
            <p:nvPr/>
          </p:nvCxnSpPr>
          <p:spPr>
            <a:xfrm>
              <a:off x="8533091" y="4251074"/>
              <a:ext cx="2945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F89A272-0B23-E948-8782-B121C879B9EC}"/>
                </a:ext>
              </a:extLst>
            </p:cNvPr>
            <p:cNvCxnSpPr>
              <a:cxnSpLocks/>
            </p:cNvCxnSpPr>
            <p:nvPr/>
          </p:nvCxnSpPr>
          <p:spPr>
            <a:xfrm>
              <a:off x="9540807" y="3899618"/>
              <a:ext cx="5989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1D9E7F5-4326-BB42-B05B-6D7FA4364EB0}"/>
                </a:ext>
              </a:extLst>
            </p:cNvPr>
            <p:cNvCxnSpPr>
              <a:cxnSpLocks/>
            </p:cNvCxnSpPr>
            <p:nvPr/>
          </p:nvCxnSpPr>
          <p:spPr>
            <a:xfrm>
              <a:off x="9192191" y="3055492"/>
              <a:ext cx="598922"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38816E-E92A-784F-BEF3-95F08E7E1A0F}"/>
                </a:ext>
              </a:extLst>
            </p:cNvPr>
            <p:cNvSpPr txBox="1"/>
            <p:nvPr/>
          </p:nvSpPr>
          <p:spPr>
            <a:xfrm>
              <a:off x="9348934" y="2254244"/>
              <a:ext cx="500218" cy="461665"/>
            </a:xfrm>
            <a:prstGeom prst="rect">
              <a:avLst/>
            </a:prstGeom>
            <a:noFill/>
          </p:spPr>
          <p:txBody>
            <a:bodyPr wrap="square" rtlCol="0">
              <a:spAutoFit/>
            </a:bodyPr>
            <a:lstStyle/>
            <a:p>
              <a:pPr algn="ctr"/>
              <a:r>
                <a:rPr lang="en-US" sz="2400" dirty="0"/>
                <a:t>👇🏼</a:t>
              </a:r>
            </a:p>
          </p:txBody>
        </p:sp>
      </p:grpSp>
      <p:sp>
        <p:nvSpPr>
          <p:cNvPr id="54" name="Title 1">
            <a:extLst>
              <a:ext uri="{FF2B5EF4-FFF2-40B4-BE49-F238E27FC236}">
                <a16:creationId xmlns:a16="http://schemas.microsoft.com/office/drawing/2014/main" id="{6C7B01FF-7F4B-DF4C-AB45-E1F6BBC972EF}"/>
              </a:ext>
            </a:extLst>
          </p:cNvPr>
          <p:cNvSpPr>
            <a:spLocks noGrp="1"/>
          </p:cNvSpPr>
          <p:nvPr>
            <p:ph type="title"/>
          </p:nvPr>
        </p:nvSpPr>
        <p:spPr>
          <a:xfrm>
            <a:off x="267195" y="271502"/>
            <a:ext cx="11924805" cy="819068"/>
          </a:xfrm>
        </p:spPr>
        <p:txBody>
          <a:bodyPr>
            <a:normAutofit/>
          </a:bodyPr>
          <a:lstStyle/>
          <a:p>
            <a:r>
              <a:rPr lang="en-US" dirty="0"/>
              <a:t>in social media</a:t>
            </a:r>
          </a:p>
        </p:txBody>
      </p:sp>
    </p:spTree>
    <p:extLst>
      <p:ext uri="{BB962C8B-B14F-4D97-AF65-F5344CB8AC3E}">
        <p14:creationId xmlns:p14="http://schemas.microsoft.com/office/powerpoint/2010/main" val="2116998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191F12-AB0F-AF49-93D9-2C5E98E7D87D}"/>
              </a:ext>
            </a:extLst>
          </p:cNvPr>
          <p:cNvSpPr>
            <a:spLocks noGrp="1"/>
          </p:cNvSpPr>
          <p:nvPr>
            <p:ph type="sldNum" sz="quarter" idx="12"/>
          </p:nvPr>
        </p:nvSpPr>
        <p:spPr/>
        <p:txBody>
          <a:bodyPr/>
          <a:lstStyle/>
          <a:p>
            <a:fld id="{B8ACD496-1B0F-C444-8CE5-2CE0E604F78C}" type="slidenum">
              <a:rPr lang="en-US" smtClean="0"/>
              <a:t>26</a:t>
            </a:fld>
            <a:endParaRPr lang="en-US"/>
          </a:p>
        </p:txBody>
      </p:sp>
      <p:grpSp>
        <p:nvGrpSpPr>
          <p:cNvPr id="8" name="Group 7">
            <a:extLst>
              <a:ext uri="{FF2B5EF4-FFF2-40B4-BE49-F238E27FC236}">
                <a16:creationId xmlns:a16="http://schemas.microsoft.com/office/drawing/2014/main" id="{CC626126-17ED-0948-96D5-30FF96EDE8D3}"/>
              </a:ext>
            </a:extLst>
          </p:cNvPr>
          <p:cNvGrpSpPr/>
          <p:nvPr/>
        </p:nvGrpSpPr>
        <p:grpSpPr>
          <a:xfrm>
            <a:off x="1025265" y="1103454"/>
            <a:ext cx="3652228" cy="3882347"/>
            <a:chOff x="7522907" y="1310519"/>
            <a:chExt cx="3652228" cy="3882347"/>
          </a:xfrm>
        </p:grpSpPr>
        <p:sp>
          <p:nvSpPr>
            <p:cNvPr id="11" name="Rectangle 10">
              <a:extLst>
                <a:ext uri="{FF2B5EF4-FFF2-40B4-BE49-F238E27FC236}">
                  <a16:creationId xmlns:a16="http://schemas.microsoft.com/office/drawing/2014/main" id="{A22B8F5C-F4F9-6240-B595-A939A9C186C4}"/>
                </a:ext>
              </a:extLst>
            </p:cNvPr>
            <p:cNvSpPr/>
            <p:nvPr/>
          </p:nvSpPr>
          <p:spPr>
            <a:xfrm>
              <a:off x="7909249" y="1635018"/>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2572445-E494-2841-A8A8-07B04EBB97AF}"/>
                </a:ext>
              </a:extLst>
            </p:cNvPr>
            <p:cNvSpPr/>
            <p:nvPr/>
          </p:nvSpPr>
          <p:spPr>
            <a:xfrm>
              <a:off x="7522907" y="2023915"/>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BBC41B-8F5C-6648-8580-1A8DEED5BCF5}"/>
                </a:ext>
              </a:extLst>
            </p:cNvPr>
            <p:cNvSpPr/>
            <p:nvPr/>
          </p:nvSpPr>
          <p:spPr>
            <a:xfrm>
              <a:off x="7810056" y="2297927"/>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F1CCE7-97AB-F049-A4EC-9BB436592AC7}"/>
                </a:ext>
              </a:extLst>
            </p:cNvPr>
            <p:cNvSpPr/>
            <p:nvPr/>
          </p:nvSpPr>
          <p:spPr>
            <a:xfrm>
              <a:off x="7986774" y="2445004"/>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B7DB53C-63B6-7448-A23D-47CA4913F77F}"/>
                </a:ext>
              </a:extLst>
            </p:cNvPr>
            <p:cNvCxnSpPr>
              <a:cxnSpLocks/>
            </p:cNvCxnSpPr>
            <p:nvPr/>
          </p:nvCxnSpPr>
          <p:spPr>
            <a:xfrm>
              <a:off x="8165821" y="2767190"/>
              <a:ext cx="895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6E3C72A-7EE4-694E-B326-E4ED4E5DC51E}"/>
                </a:ext>
              </a:extLst>
            </p:cNvPr>
            <p:cNvCxnSpPr>
              <a:cxnSpLocks/>
            </p:cNvCxnSpPr>
            <p:nvPr/>
          </p:nvCxnSpPr>
          <p:spPr>
            <a:xfrm>
              <a:off x="8192399" y="3300676"/>
              <a:ext cx="89506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DABE64-8553-EE4D-87C3-75A44179AFBA}"/>
                </a:ext>
              </a:extLst>
            </p:cNvPr>
            <p:cNvSpPr txBox="1"/>
            <p:nvPr/>
          </p:nvSpPr>
          <p:spPr>
            <a:xfrm>
              <a:off x="8120281" y="2534132"/>
              <a:ext cx="707392" cy="629036"/>
            </a:xfrm>
            <a:prstGeom prst="rect">
              <a:avLst/>
            </a:prstGeom>
            <a:noFill/>
          </p:spPr>
          <p:txBody>
            <a:bodyPr wrap="square" rtlCol="0">
              <a:spAutoFit/>
            </a:bodyPr>
            <a:lstStyle/>
            <a:p>
              <a:pPr algn="ctr"/>
              <a:r>
                <a:rPr lang="en-US" sz="2400" dirty="0"/>
                <a:t>🤦🏽‍♀️</a:t>
              </a:r>
            </a:p>
          </p:txBody>
        </p:sp>
        <p:sp>
          <p:nvSpPr>
            <p:cNvPr id="18" name="Rectangle 17">
              <a:extLst>
                <a:ext uri="{FF2B5EF4-FFF2-40B4-BE49-F238E27FC236}">
                  <a16:creationId xmlns:a16="http://schemas.microsoft.com/office/drawing/2014/main" id="{2F00BA26-5C73-9D4E-8254-5E368185703E}"/>
                </a:ext>
              </a:extLst>
            </p:cNvPr>
            <p:cNvSpPr/>
            <p:nvPr/>
          </p:nvSpPr>
          <p:spPr>
            <a:xfrm>
              <a:off x="8997094" y="1310519"/>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A4CCD48-88BF-0C4D-A6D9-38A73B4F8D19}"/>
                </a:ext>
              </a:extLst>
            </p:cNvPr>
            <p:cNvSpPr/>
            <p:nvPr/>
          </p:nvSpPr>
          <p:spPr>
            <a:xfrm>
              <a:off x="9549226" y="1732993"/>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BA366E0-E644-6A41-AD23-0FD7A3E0BEEC}"/>
                </a:ext>
              </a:extLst>
            </p:cNvPr>
            <p:cNvSpPr/>
            <p:nvPr/>
          </p:nvSpPr>
          <p:spPr>
            <a:xfrm>
              <a:off x="9176133" y="2018273"/>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7F85881-419E-2A48-AADF-470EEDBF6F54}"/>
                </a:ext>
              </a:extLst>
            </p:cNvPr>
            <p:cNvSpPr/>
            <p:nvPr/>
          </p:nvSpPr>
          <p:spPr>
            <a:xfrm>
              <a:off x="10013093" y="2154082"/>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AF15050E-2BCD-7F41-B845-2B2DD0492C76}"/>
                </a:ext>
              </a:extLst>
            </p:cNvPr>
            <p:cNvCxnSpPr>
              <a:cxnSpLocks/>
            </p:cNvCxnSpPr>
            <p:nvPr/>
          </p:nvCxnSpPr>
          <p:spPr>
            <a:xfrm>
              <a:off x="10128683" y="2441792"/>
              <a:ext cx="895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D13BF6-A0D9-1148-9598-7DBCB5D96493}"/>
                </a:ext>
              </a:extLst>
            </p:cNvPr>
            <p:cNvCxnSpPr>
              <a:cxnSpLocks/>
            </p:cNvCxnSpPr>
            <p:nvPr/>
          </p:nvCxnSpPr>
          <p:spPr>
            <a:xfrm>
              <a:off x="10155261" y="2975278"/>
              <a:ext cx="89506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626B9D2-45D8-3C40-98AF-10253097C2F2}"/>
                </a:ext>
              </a:extLst>
            </p:cNvPr>
            <p:cNvSpPr txBox="1"/>
            <p:nvPr/>
          </p:nvSpPr>
          <p:spPr>
            <a:xfrm>
              <a:off x="8297769" y="3115393"/>
              <a:ext cx="707392" cy="629036"/>
            </a:xfrm>
            <a:prstGeom prst="rect">
              <a:avLst/>
            </a:prstGeom>
            <a:noFill/>
          </p:spPr>
          <p:txBody>
            <a:bodyPr wrap="square" rtlCol="0">
              <a:spAutoFit/>
            </a:bodyPr>
            <a:lstStyle/>
            <a:p>
              <a:pPr algn="ctr"/>
              <a:r>
                <a:rPr lang="en-US" sz="2400" dirty="0"/>
                <a:t>😂</a:t>
              </a:r>
            </a:p>
          </p:txBody>
        </p:sp>
        <p:sp>
          <p:nvSpPr>
            <p:cNvPr id="25" name="TextBox 24">
              <a:extLst>
                <a:ext uri="{FF2B5EF4-FFF2-40B4-BE49-F238E27FC236}">
                  <a16:creationId xmlns:a16="http://schemas.microsoft.com/office/drawing/2014/main" id="{9551571B-F8A5-9C43-A42A-CF9B8AFAFD1F}"/>
                </a:ext>
              </a:extLst>
            </p:cNvPr>
            <p:cNvSpPr txBox="1"/>
            <p:nvPr/>
          </p:nvSpPr>
          <p:spPr>
            <a:xfrm>
              <a:off x="10394059" y="2252739"/>
              <a:ext cx="500218" cy="461666"/>
            </a:xfrm>
            <a:prstGeom prst="rect">
              <a:avLst/>
            </a:prstGeom>
            <a:noFill/>
          </p:spPr>
          <p:txBody>
            <a:bodyPr wrap="square" rtlCol="0">
              <a:spAutoFit/>
            </a:bodyPr>
            <a:lstStyle/>
            <a:p>
              <a:pPr algn="ctr"/>
              <a:r>
                <a:rPr lang="en-US" sz="2400" dirty="0"/>
                <a:t>🔴</a:t>
              </a:r>
            </a:p>
          </p:txBody>
        </p:sp>
        <p:cxnSp>
          <p:nvCxnSpPr>
            <p:cNvPr id="26" name="Straight Connector 25">
              <a:extLst>
                <a:ext uri="{FF2B5EF4-FFF2-40B4-BE49-F238E27FC236}">
                  <a16:creationId xmlns:a16="http://schemas.microsoft.com/office/drawing/2014/main" id="{A82C0995-A6F5-0E4E-8B3E-3B38DAAE868C}"/>
                </a:ext>
              </a:extLst>
            </p:cNvPr>
            <p:cNvCxnSpPr>
              <a:cxnSpLocks/>
            </p:cNvCxnSpPr>
            <p:nvPr/>
          </p:nvCxnSpPr>
          <p:spPr>
            <a:xfrm>
              <a:off x="8181286" y="3019506"/>
              <a:ext cx="89506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91D93BA1-B9D0-8F41-9336-2F5F2A71153F}"/>
                </a:ext>
              </a:extLst>
            </p:cNvPr>
            <p:cNvSpPr/>
            <p:nvPr/>
          </p:nvSpPr>
          <p:spPr>
            <a:xfrm>
              <a:off x="8975293" y="2809576"/>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3B293CA-59BF-A54B-8256-6783A07203B3}"/>
                </a:ext>
              </a:extLst>
            </p:cNvPr>
            <p:cNvSpPr/>
            <p:nvPr/>
          </p:nvSpPr>
          <p:spPr>
            <a:xfrm>
              <a:off x="9198808" y="3106298"/>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3DA6789-2F37-3442-AD9D-790E8BF9DE73}"/>
                </a:ext>
              </a:extLst>
            </p:cNvPr>
            <p:cNvSpPr/>
            <p:nvPr/>
          </p:nvSpPr>
          <p:spPr>
            <a:xfrm>
              <a:off x="8378765" y="3479800"/>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0A1A9FA-AC00-E04E-B0C3-0E766A99230E}"/>
                </a:ext>
              </a:extLst>
            </p:cNvPr>
            <p:cNvSpPr/>
            <p:nvPr/>
          </p:nvSpPr>
          <p:spPr>
            <a:xfrm>
              <a:off x="8810196" y="4048090"/>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4B347EBA-EC49-0C41-BD06-6A8EB62F5712}"/>
                </a:ext>
              </a:extLst>
            </p:cNvPr>
            <p:cNvCxnSpPr>
              <a:cxnSpLocks/>
            </p:cNvCxnSpPr>
            <p:nvPr/>
          </p:nvCxnSpPr>
          <p:spPr>
            <a:xfrm>
              <a:off x="8925786" y="4335800"/>
              <a:ext cx="895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289F712-1F72-AD4A-8C11-80E5CE03D022}"/>
                </a:ext>
              </a:extLst>
            </p:cNvPr>
            <p:cNvCxnSpPr>
              <a:cxnSpLocks/>
            </p:cNvCxnSpPr>
            <p:nvPr/>
          </p:nvCxnSpPr>
          <p:spPr>
            <a:xfrm>
              <a:off x="8952364" y="4869286"/>
              <a:ext cx="895060"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C1DE9CC-3ED8-2E49-A442-CF90F5A2D2BA}"/>
                </a:ext>
              </a:extLst>
            </p:cNvPr>
            <p:cNvSpPr txBox="1"/>
            <p:nvPr/>
          </p:nvSpPr>
          <p:spPr>
            <a:xfrm>
              <a:off x="9338545" y="4652699"/>
              <a:ext cx="761800" cy="461666"/>
            </a:xfrm>
            <a:prstGeom prst="rect">
              <a:avLst/>
            </a:prstGeom>
            <a:noFill/>
          </p:spPr>
          <p:txBody>
            <a:bodyPr wrap="square" rtlCol="0">
              <a:spAutoFit/>
            </a:bodyPr>
            <a:lstStyle/>
            <a:p>
              <a:pPr algn="ctr"/>
              <a:r>
                <a:rPr lang="en-US" sz="2400" dirty="0"/>
                <a:t>🌊</a:t>
              </a:r>
            </a:p>
          </p:txBody>
        </p:sp>
        <p:sp>
          <p:nvSpPr>
            <p:cNvPr id="34" name="Rectangle 33">
              <a:extLst>
                <a:ext uri="{FF2B5EF4-FFF2-40B4-BE49-F238E27FC236}">
                  <a16:creationId xmlns:a16="http://schemas.microsoft.com/office/drawing/2014/main" id="{347BC139-5C99-DF44-8B7B-0E143C327E4A}"/>
                </a:ext>
              </a:extLst>
            </p:cNvPr>
            <p:cNvSpPr/>
            <p:nvPr/>
          </p:nvSpPr>
          <p:spPr>
            <a:xfrm>
              <a:off x="8834211" y="4114755"/>
              <a:ext cx="492444" cy="461665"/>
            </a:xfrm>
            <a:prstGeom prst="rect">
              <a:avLst/>
            </a:prstGeom>
          </p:spPr>
          <p:txBody>
            <a:bodyPr wrap="none">
              <a:spAutoFit/>
            </a:bodyPr>
            <a:lstStyle/>
            <a:p>
              <a:pPr algn="ctr"/>
              <a:r>
                <a:rPr lang="en-US" sz="2400" dirty="0"/>
                <a:t>🗳</a:t>
              </a:r>
            </a:p>
          </p:txBody>
        </p:sp>
        <p:cxnSp>
          <p:nvCxnSpPr>
            <p:cNvPr id="35" name="Straight Connector 34">
              <a:extLst>
                <a:ext uri="{FF2B5EF4-FFF2-40B4-BE49-F238E27FC236}">
                  <a16:creationId xmlns:a16="http://schemas.microsoft.com/office/drawing/2014/main" id="{BB390283-6098-3B4C-A05B-D0F2F7C9A0DF}"/>
                </a:ext>
              </a:extLst>
            </p:cNvPr>
            <p:cNvCxnSpPr>
              <a:cxnSpLocks/>
            </p:cNvCxnSpPr>
            <p:nvPr/>
          </p:nvCxnSpPr>
          <p:spPr>
            <a:xfrm>
              <a:off x="8952364" y="4618805"/>
              <a:ext cx="895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04FE137-8E57-974E-9381-B0F2AA06C6DE}"/>
                </a:ext>
              </a:extLst>
            </p:cNvPr>
            <p:cNvCxnSpPr>
              <a:cxnSpLocks/>
            </p:cNvCxnSpPr>
            <p:nvPr/>
          </p:nvCxnSpPr>
          <p:spPr>
            <a:xfrm>
              <a:off x="10122063" y="2711311"/>
              <a:ext cx="895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6D12310-809E-D94B-AE18-D087BF198FE5}"/>
                </a:ext>
              </a:extLst>
            </p:cNvPr>
            <p:cNvCxnSpPr>
              <a:cxnSpLocks/>
            </p:cNvCxnSpPr>
            <p:nvPr/>
          </p:nvCxnSpPr>
          <p:spPr>
            <a:xfrm>
              <a:off x="8557631" y="3744429"/>
              <a:ext cx="895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D19A9F-30BE-C943-B19B-12E3B08930CA}"/>
                </a:ext>
              </a:extLst>
            </p:cNvPr>
            <p:cNvCxnSpPr>
              <a:cxnSpLocks/>
            </p:cNvCxnSpPr>
            <p:nvPr/>
          </p:nvCxnSpPr>
          <p:spPr>
            <a:xfrm>
              <a:off x="9419984" y="2388403"/>
              <a:ext cx="598922" cy="0"/>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2F202F7-8E78-A24C-A299-81192C9962B7}"/>
                </a:ext>
              </a:extLst>
            </p:cNvPr>
            <p:cNvSpPr/>
            <p:nvPr/>
          </p:nvSpPr>
          <p:spPr>
            <a:xfrm>
              <a:off x="10425880" y="2851778"/>
              <a:ext cx="468397" cy="369332"/>
            </a:xfrm>
            <a:prstGeom prst="rect">
              <a:avLst/>
            </a:prstGeom>
          </p:spPr>
          <p:txBody>
            <a:bodyPr wrap="none">
              <a:spAutoFit/>
            </a:bodyPr>
            <a:lstStyle/>
            <a:p>
              <a:pPr algn="ctr"/>
              <a:r>
                <a:rPr lang="en-US" dirty="0"/>
                <a:t> ✝️</a:t>
              </a:r>
            </a:p>
          </p:txBody>
        </p:sp>
        <p:cxnSp>
          <p:nvCxnSpPr>
            <p:cNvPr id="40" name="Straight Connector 39">
              <a:extLst>
                <a:ext uri="{FF2B5EF4-FFF2-40B4-BE49-F238E27FC236}">
                  <a16:creationId xmlns:a16="http://schemas.microsoft.com/office/drawing/2014/main" id="{344E874B-7679-BE4A-9ECD-A4B0321DDE07}"/>
                </a:ext>
              </a:extLst>
            </p:cNvPr>
            <p:cNvCxnSpPr>
              <a:cxnSpLocks/>
            </p:cNvCxnSpPr>
            <p:nvPr/>
          </p:nvCxnSpPr>
          <p:spPr>
            <a:xfrm>
              <a:off x="9391217" y="2711311"/>
              <a:ext cx="5989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6877365-300F-674A-9329-C90E220AE358}"/>
                </a:ext>
              </a:extLst>
            </p:cNvPr>
            <p:cNvCxnSpPr>
              <a:cxnSpLocks/>
            </p:cNvCxnSpPr>
            <p:nvPr/>
          </p:nvCxnSpPr>
          <p:spPr>
            <a:xfrm>
              <a:off x="9373316" y="3429000"/>
              <a:ext cx="5989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EDC4C33-B233-6445-9979-2061C732670E}"/>
                </a:ext>
              </a:extLst>
            </p:cNvPr>
            <p:cNvCxnSpPr>
              <a:cxnSpLocks/>
            </p:cNvCxnSpPr>
            <p:nvPr/>
          </p:nvCxnSpPr>
          <p:spPr>
            <a:xfrm>
              <a:off x="9540807" y="3680577"/>
              <a:ext cx="5989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704A73E-2575-E74E-94DE-B81F3691D52C}"/>
                </a:ext>
              </a:extLst>
            </p:cNvPr>
            <p:cNvCxnSpPr>
              <a:cxnSpLocks/>
            </p:cNvCxnSpPr>
            <p:nvPr/>
          </p:nvCxnSpPr>
          <p:spPr>
            <a:xfrm>
              <a:off x="8533092" y="3964981"/>
              <a:ext cx="895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EB42B68-BD06-EF4E-BCCA-68C83786F3AE}"/>
                </a:ext>
              </a:extLst>
            </p:cNvPr>
            <p:cNvCxnSpPr>
              <a:cxnSpLocks/>
            </p:cNvCxnSpPr>
            <p:nvPr/>
          </p:nvCxnSpPr>
          <p:spPr>
            <a:xfrm>
              <a:off x="9141300" y="1635018"/>
              <a:ext cx="895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EF4577B-96B3-AF42-997C-E1CE97DB2C8C}"/>
                </a:ext>
              </a:extLst>
            </p:cNvPr>
            <p:cNvCxnSpPr>
              <a:cxnSpLocks/>
            </p:cNvCxnSpPr>
            <p:nvPr/>
          </p:nvCxnSpPr>
          <p:spPr>
            <a:xfrm>
              <a:off x="8085423" y="1866925"/>
              <a:ext cx="895337" cy="0"/>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FBD48BE-5701-9F4B-BF3D-EC39432D220F}"/>
                </a:ext>
              </a:extLst>
            </p:cNvPr>
            <p:cNvSpPr txBox="1"/>
            <p:nvPr/>
          </p:nvSpPr>
          <p:spPr>
            <a:xfrm>
              <a:off x="8384041" y="1657139"/>
              <a:ext cx="707392" cy="461665"/>
            </a:xfrm>
            <a:prstGeom prst="rect">
              <a:avLst/>
            </a:prstGeom>
            <a:noFill/>
          </p:spPr>
          <p:txBody>
            <a:bodyPr wrap="square" rtlCol="0">
              <a:spAutoFit/>
            </a:bodyPr>
            <a:lstStyle/>
            <a:p>
              <a:pPr algn="ctr"/>
              <a:r>
                <a:rPr lang="en-US" sz="2400" dirty="0"/>
                <a:t>🏳️‍🌈</a:t>
              </a:r>
            </a:p>
          </p:txBody>
        </p:sp>
        <p:cxnSp>
          <p:nvCxnSpPr>
            <p:cNvPr id="47" name="Straight Connector 46">
              <a:extLst>
                <a:ext uri="{FF2B5EF4-FFF2-40B4-BE49-F238E27FC236}">
                  <a16:creationId xmlns:a16="http://schemas.microsoft.com/office/drawing/2014/main" id="{DD7D2652-AC82-5D43-8D67-A4EFCB8F7711}"/>
                </a:ext>
              </a:extLst>
            </p:cNvPr>
            <p:cNvCxnSpPr>
              <a:cxnSpLocks/>
            </p:cNvCxnSpPr>
            <p:nvPr/>
          </p:nvCxnSpPr>
          <p:spPr>
            <a:xfrm>
              <a:off x="9192100" y="1863618"/>
              <a:ext cx="364214"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9449ACC-BB97-5B42-AE1A-F1F76A36E204}"/>
                </a:ext>
              </a:extLst>
            </p:cNvPr>
            <p:cNvSpPr txBox="1"/>
            <p:nvPr/>
          </p:nvSpPr>
          <p:spPr>
            <a:xfrm>
              <a:off x="9807851" y="3300676"/>
              <a:ext cx="495258" cy="461665"/>
            </a:xfrm>
            <a:prstGeom prst="rect">
              <a:avLst/>
            </a:prstGeom>
            <a:noFill/>
          </p:spPr>
          <p:txBody>
            <a:bodyPr wrap="square" rtlCol="0">
              <a:spAutoFit/>
            </a:bodyPr>
            <a:lstStyle/>
            <a:p>
              <a:pPr algn="ctr"/>
              <a:r>
                <a:rPr lang="en-US" sz="2400" dirty="0"/>
                <a:t>❤️</a:t>
              </a:r>
            </a:p>
          </p:txBody>
        </p:sp>
        <p:cxnSp>
          <p:nvCxnSpPr>
            <p:cNvPr id="49" name="Straight Connector 48">
              <a:extLst>
                <a:ext uri="{FF2B5EF4-FFF2-40B4-BE49-F238E27FC236}">
                  <a16:creationId xmlns:a16="http://schemas.microsoft.com/office/drawing/2014/main" id="{BA60E46B-A3F0-8340-8B1A-69FB9A904BB1}"/>
                </a:ext>
              </a:extLst>
            </p:cNvPr>
            <p:cNvCxnSpPr>
              <a:cxnSpLocks/>
            </p:cNvCxnSpPr>
            <p:nvPr/>
          </p:nvCxnSpPr>
          <p:spPr>
            <a:xfrm>
              <a:off x="8533091" y="4251074"/>
              <a:ext cx="2945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F89A272-0B23-E948-8782-B121C879B9EC}"/>
                </a:ext>
              </a:extLst>
            </p:cNvPr>
            <p:cNvCxnSpPr>
              <a:cxnSpLocks/>
            </p:cNvCxnSpPr>
            <p:nvPr/>
          </p:nvCxnSpPr>
          <p:spPr>
            <a:xfrm>
              <a:off x="9540807" y="3899618"/>
              <a:ext cx="5989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1D9E7F5-4326-BB42-B05B-6D7FA4364EB0}"/>
                </a:ext>
              </a:extLst>
            </p:cNvPr>
            <p:cNvCxnSpPr>
              <a:cxnSpLocks/>
            </p:cNvCxnSpPr>
            <p:nvPr/>
          </p:nvCxnSpPr>
          <p:spPr>
            <a:xfrm>
              <a:off x="9192191" y="3055492"/>
              <a:ext cx="598922"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238816E-E92A-784F-BEF3-95F08E7E1A0F}"/>
                </a:ext>
              </a:extLst>
            </p:cNvPr>
            <p:cNvSpPr txBox="1"/>
            <p:nvPr/>
          </p:nvSpPr>
          <p:spPr>
            <a:xfrm>
              <a:off x="9348934" y="2254244"/>
              <a:ext cx="500218" cy="461665"/>
            </a:xfrm>
            <a:prstGeom prst="rect">
              <a:avLst/>
            </a:prstGeom>
            <a:noFill/>
          </p:spPr>
          <p:txBody>
            <a:bodyPr wrap="square" rtlCol="0">
              <a:spAutoFit/>
            </a:bodyPr>
            <a:lstStyle/>
            <a:p>
              <a:pPr algn="ctr"/>
              <a:r>
                <a:rPr lang="en-US" sz="2400" dirty="0"/>
                <a:t>👇🏼</a:t>
              </a:r>
            </a:p>
          </p:txBody>
        </p:sp>
      </p:grpSp>
      <p:pic>
        <p:nvPicPr>
          <p:cNvPr id="53" name="Picture 52">
            <a:extLst>
              <a:ext uri="{FF2B5EF4-FFF2-40B4-BE49-F238E27FC236}">
                <a16:creationId xmlns:a16="http://schemas.microsoft.com/office/drawing/2014/main" id="{7AA91834-26BF-7544-944D-A3357079D19F}"/>
              </a:ext>
            </a:extLst>
          </p:cNvPr>
          <p:cNvPicPr>
            <a:picLocks noChangeAspect="1"/>
          </p:cNvPicPr>
          <p:nvPr/>
        </p:nvPicPr>
        <p:blipFill>
          <a:blip r:embed="rId3"/>
          <a:stretch>
            <a:fillRect/>
          </a:stretch>
        </p:blipFill>
        <p:spPr>
          <a:xfrm>
            <a:off x="5302846" y="741900"/>
            <a:ext cx="6455324" cy="5281629"/>
          </a:xfrm>
          <a:prstGeom prst="rect">
            <a:avLst/>
          </a:prstGeom>
        </p:spPr>
      </p:pic>
      <p:sp>
        <p:nvSpPr>
          <p:cNvPr id="54" name="Title 1">
            <a:extLst>
              <a:ext uri="{FF2B5EF4-FFF2-40B4-BE49-F238E27FC236}">
                <a16:creationId xmlns:a16="http://schemas.microsoft.com/office/drawing/2014/main" id="{6C7B01FF-7F4B-DF4C-AB45-E1F6BBC972EF}"/>
              </a:ext>
            </a:extLst>
          </p:cNvPr>
          <p:cNvSpPr>
            <a:spLocks noGrp="1"/>
          </p:cNvSpPr>
          <p:nvPr>
            <p:ph type="title"/>
          </p:nvPr>
        </p:nvSpPr>
        <p:spPr>
          <a:xfrm>
            <a:off x="267195" y="271502"/>
            <a:ext cx="11924805" cy="819068"/>
          </a:xfrm>
        </p:spPr>
        <p:txBody>
          <a:bodyPr>
            <a:normAutofit/>
          </a:bodyPr>
          <a:lstStyle/>
          <a:p>
            <a:r>
              <a:rPr lang="en-US" dirty="0"/>
              <a:t>in social media</a:t>
            </a:r>
          </a:p>
        </p:txBody>
      </p:sp>
      <p:sp>
        <p:nvSpPr>
          <p:cNvPr id="55" name="Title 1">
            <a:extLst>
              <a:ext uri="{FF2B5EF4-FFF2-40B4-BE49-F238E27FC236}">
                <a16:creationId xmlns:a16="http://schemas.microsoft.com/office/drawing/2014/main" id="{B3AEB389-A960-5C4C-92DB-7ED54C6FA1B4}"/>
              </a:ext>
            </a:extLst>
          </p:cNvPr>
          <p:cNvSpPr txBox="1">
            <a:spLocks/>
          </p:cNvSpPr>
          <p:nvPr/>
        </p:nvSpPr>
        <p:spPr>
          <a:xfrm>
            <a:off x="2289134" y="5619310"/>
            <a:ext cx="7880925" cy="819068"/>
          </a:xfrm>
          <a:prstGeom prst="rect">
            <a:avLst/>
          </a:prstGeom>
        </p:spPr>
        <p:txBody>
          <a:bodyPr vert="horz" lIns="91440" tIns="45720" rIns="91440" bIns="45720" rtlCol="0" anchor="t" anchorCtr="0">
            <a:normAutofit fontScale="97500"/>
          </a:bodyPr>
          <a:lstStyle>
            <a:lvl1pPr algn="l" defTabSz="914400" rtl="0" eaLnBrk="1" latinLnBrk="0" hangingPunct="1">
              <a:lnSpc>
                <a:spcPct val="90000"/>
              </a:lnSpc>
              <a:spcBef>
                <a:spcPct val="0"/>
              </a:spcBef>
              <a:buNone/>
              <a:defRPr sz="4400" b="1" i="0" kern="1200">
                <a:solidFill>
                  <a:srgbClr val="005E3C"/>
                </a:solidFill>
                <a:latin typeface="Arial" panose="020B0604020202020204" pitchFamily="34" charset="0"/>
                <a:ea typeface="+mj-ea"/>
                <a:cs typeface="Arial" panose="020B0604020202020204" pitchFamily="34" charset="0"/>
              </a:defRPr>
            </a:lvl1pPr>
          </a:lstStyle>
          <a:p>
            <a:r>
              <a:rPr lang="en-US" dirty="0"/>
              <a:t>and what it reveals about us. </a:t>
            </a:r>
          </a:p>
        </p:txBody>
      </p:sp>
    </p:spTree>
    <p:extLst>
      <p:ext uri="{BB962C8B-B14F-4D97-AF65-F5344CB8AC3E}">
        <p14:creationId xmlns:p14="http://schemas.microsoft.com/office/powerpoint/2010/main" val="3526026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Main social science theory</a:t>
            </a:r>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27</a:t>
            </a:fld>
            <a:endParaRPr lang="en-US"/>
          </a:p>
        </p:txBody>
      </p:sp>
      <p:sp>
        <p:nvSpPr>
          <p:cNvPr id="12" name="TextBox 11">
            <a:extLst>
              <a:ext uri="{FF2B5EF4-FFF2-40B4-BE49-F238E27FC236}">
                <a16:creationId xmlns:a16="http://schemas.microsoft.com/office/drawing/2014/main" id="{6AE16D39-BF65-3041-88D8-479332F66E34}"/>
              </a:ext>
            </a:extLst>
          </p:cNvPr>
          <p:cNvSpPr txBox="1"/>
          <p:nvPr/>
        </p:nvSpPr>
        <p:spPr>
          <a:xfrm>
            <a:off x="1794613" y="1304117"/>
            <a:ext cx="2250765" cy="89255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2600" dirty="0"/>
              <a:t>Symbolic Interactionism</a:t>
            </a:r>
          </a:p>
        </p:txBody>
      </p:sp>
      <p:sp>
        <p:nvSpPr>
          <p:cNvPr id="14" name="TextBox 13">
            <a:extLst>
              <a:ext uri="{FF2B5EF4-FFF2-40B4-BE49-F238E27FC236}">
                <a16:creationId xmlns:a16="http://schemas.microsoft.com/office/drawing/2014/main" id="{0CB84BC0-72E3-FF44-B27B-86B566EAD161}"/>
              </a:ext>
            </a:extLst>
          </p:cNvPr>
          <p:cNvSpPr txBox="1"/>
          <p:nvPr/>
        </p:nvSpPr>
        <p:spPr>
          <a:xfrm>
            <a:off x="6387742" y="5432842"/>
            <a:ext cx="2658265" cy="646331"/>
          </a:xfrm>
          <a:prstGeom prst="rect">
            <a:avLst/>
          </a:prstGeom>
          <a:noFill/>
        </p:spPr>
        <p:txBody>
          <a:bodyPr wrap="square" rtlCol="0">
            <a:spAutoFit/>
          </a:bodyPr>
          <a:lstStyle/>
          <a:p>
            <a:r>
              <a:rPr lang="en-US" dirty="0">
                <a:solidFill>
                  <a:schemeClr val="bg1">
                    <a:lumMod val="50000"/>
                  </a:schemeClr>
                </a:solidFill>
              </a:rPr>
              <a:t>Blumer, H. (1962). Society as symbolic interaction.</a:t>
            </a:r>
          </a:p>
        </p:txBody>
      </p:sp>
      <p:sp>
        <p:nvSpPr>
          <p:cNvPr id="15" name="TextBox 14">
            <a:extLst>
              <a:ext uri="{FF2B5EF4-FFF2-40B4-BE49-F238E27FC236}">
                <a16:creationId xmlns:a16="http://schemas.microsoft.com/office/drawing/2014/main" id="{67E4D741-CA17-F540-B780-9DF6026BBCC8}"/>
              </a:ext>
            </a:extLst>
          </p:cNvPr>
          <p:cNvSpPr txBox="1"/>
          <p:nvPr/>
        </p:nvSpPr>
        <p:spPr>
          <a:xfrm>
            <a:off x="4739686" y="2196669"/>
            <a:ext cx="6233113"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t>Interactions shape our social identity</a:t>
            </a:r>
          </a:p>
          <a:p>
            <a:pPr marL="457200" indent="-457200">
              <a:buFont typeface="Arial" panose="020B0604020202020204" pitchFamily="34" charset="0"/>
              <a:buChar char="•"/>
            </a:pPr>
            <a:r>
              <a:rPr lang="en-US" sz="2800" dirty="0"/>
              <a:t>They enable us to interpret the meaning of non-verbal cues and signs during interactions</a:t>
            </a:r>
          </a:p>
          <a:p>
            <a:pPr marL="457200" indent="-457200">
              <a:buFont typeface="Arial" panose="020B0604020202020204" pitchFamily="34" charset="0"/>
              <a:buChar char="•"/>
            </a:pPr>
            <a:r>
              <a:rPr lang="en-US" sz="2800" dirty="0"/>
              <a:t>Gives meaning to shared symbols and behaviors which define a social group or society</a:t>
            </a:r>
          </a:p>
        </p:txBody>
      </p:sp>
    </p:spTree>
    <p:extLst>
      <p:ext uri="{BB962C8B-B14F-4D97-AF65-F5344CB8AC3E}">
        <p14:creationId xmlns:p14="http://schemas.microsoft.com/office/powerpoint/2010/main" val="467754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Main social science theory</a:t>
            </a:r>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28</a:t>
            </a:fld>
            <a:endParaRPr lang="en-US"/>
          </a:p>
        </p:txBody>
      </p:sp>
      <p:sp>
        <p:nvSpPr>
          <p:cNvPr id="12" name="TextBox 11">
            <a:extLst>
              <a:ext uri="{FF2B5EF4-FFF2-40B4-BE49-F238E27FC236}">
                <a16:creationId xmlns:a16="http://schemas.microsoft.com/office/drawing/2014/main" id="{6AE16D39-BF65-3041-88D8-479332F66E34}"/>
              </a:ext>
            </a:extLst>
          </p:cNvPr>
          <p:cNvSpPr txBox="1"/>
          <p:nvPr/>
        </p:nvSpPr>
        <p:spPr>
          <a:xfrm>
            <a:off x="1794613" y="1304117"/>
            <a:ext cx="2250765" cy="89255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2600" dirty="0"/>
              <a:t>Symbolic Interactionism</a:t>
            </a:r>
          </a:p>
        </p:txBody>
      </p:sp>
      <p:sp>
        <p:nvSpPr>
          <p:cNvPr id="15" name="TextBox 14">
            <a:extLst>
              <a:ext uri="{FF2B5EF4-FFF2-40B4-BE49-F238E27FC236}">
                <a16:creationId xmlns:a16="http://schemas.microsoft.com/office/drawing/2014/main" id="{67E4D741-CA17-F540-B780-9DF6026BBCC8}"/>
              </a:ext>
            </a:extLst>
          </p:cNvPr>
          <p:cNvSpPr txBox="1"/>
          <p:nvPr/>
        </p:nvSpPr>
        <p:spPr>
          <a:xfrm>
            <a:off x="4739686" y="2196669"/>
            <a:ext cx="6233113"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t>Interactions shape our social identity</a:t>
            </a:r>
          </a:p>
          <a:p>
            <a:pPr marL="457200" indent="-457200">
              <a:buFont typeface="Arial" panose="020B0604020202020204" pitchFamily="34" charset="0"/>
              <a:buChar char="•"/>
            </a:pPr>
            <a:r>
              <a:rPr lang="en-US" sz="2800" dirty="0"/>
              <a:t>They enable us to interpret the meaning of non-verbal cues and signs during interactions</a:t>
            </a:r>
          </a:p>
          <a:p>
            <a:pPr marL="457200" indent="-457200">
              <a:buFont typeface="Arial" panose="020B0604020202020204" pitchFamily="34" charset="0"/>
              <a:buChar char="•"/>
            </a:pPr>
            <a:r>
              <a:rPr lang="en-US" sz="2800" dirty="0"/>
              <a:t>Gives meaning to shared symbols and behaviors which define a social group or society</a:t>
            </a:r>
          </a:p>
        </p:txBody>
      </p:sp>
      <p:sp>
        <p:nvSpPr>
          <p:cNvPr id="9" name="TextBox 8">
            <a:extLst>
              <a:ext uri="{FF2B5EF4-FFF2-40B4-BE49-F238E27FC236}">
                <a16:creationId xmlns:a16="http://schemas.microsoft.com/office/drawing/2014/main" id="{978A699C-0CD9-F542-B2EA-349CDF17E1A1}"/>
              </a:ext>
            </a:extLst>
          </p:cNvPr>
          <p:cNvSpPr txBox="1"/>
          <p:nvPr/>
        </p:nvSpPr>
        <p:spPr>
          <a:xfrm>
            <a:off x="1679865" y="2926802"/>
            <a:ext cx="3193774" cy="707886"/>
          </a:xfrm>
          <a:prstGeom prst="rect">
            <a:avLst/>
          </a:prstGeom>
          <a:noFill/>
        </p:spPr>
        <p:txBody>
          <a:bodyPr wrap="square" rtlCol="0">
            <a:spAutoFit/>
          </a:bodyPr>
          <a:lstStyle/>
          <a:p>
            <a:r>
              <a:rPr lang="en-US" sz="4000" dirty="0"/>
              <a:t>🤝 🤗  🙏 🤷‍♀️</a:t>
            </a:r>
          </a:p>
        </p:txBody>
      </p:sp>
      <p:sp>
        <p:nvSpPr>
          <p:cNvPr id="10" name="TextBox 9">
            <a:extLst>
              <a:ext uri="{FF2B5EF4-FFF2-40B4-BE49-F238E27FC236}">
                <a16:creationId xmlns:a16="http://schemas.microsoft.com/office/drawing/2014/main" id="{EAC0DDEC-400B-0F40-88D9-DEE6A787C4E0}"/>
              </a:ext>
            </a:extLst>
          </p:cNvPr>
          <p:cNvSpPr txBox="1"/>
          <p:nvPr/>
        </p:nvSpPr>
        <p:spPr>
          <a:xfrm>
            <a:off x="6387742" y="5432842"/>
            <a:ext cx="2658265" cy="646331"/>
          </a:xfrm>
          <a:prstGeom prst="rect">
            <a:avLst/>
          </a:prstGeom>
          <a:noFill/>
        </p:spPr>
        <p:txBody>
          <a:bodyPr wrap="square" rtlCol="0">
            <a:spAutoFit/>
          </a:bodyPr>
          <a:lstStyle/>
          <a:p>
            <a:r>
              <a:rPr lang="en-US" dirty="0">
                <a:solidFill>
                  <a:schemeClr val="bg1">
                    <a:lumMod val="50000"/>
                  </a:schemeClr>
                </a:solidFill>
              </a:rPr>
              <a:t>Blumer, H. (1962). Society as symbolic interaction.</a:t>
            </a:r>
          </a:p>
        </p:txBody>
      </p:sp>
    </p:spTree>
    <p:extLst>
      <p:ext uri="{BB962C8B-B14F-4D97-AF65-F5344CB8AC3E}">
        <p14:creationId xmlns:p14="http://schemas.microsoft.com/office/powerpoint/2010/main" val="3157726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Main social science theory</a:t>
            </a:r>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29</a:t>
            </a:fld>
            <a:endParaRPr lang="en-US"/>
          </a:p>
        </p:txBody>
      </p:sp>
      <p:sp>
        <p:nvSpPr>
          <p:cNvPr id="12" name="TextBox 11">
            <a:extLst>
              <a:ext uri="{FF2B5EF4-FFF2-40B4-BE49-F238E27FC236}">
                <a16:creationId xmlns:a16="http://schemas.microsoft.com/office/drawing/2014/main" id="{6AE16D39-BF65-3041-88D8-479332F66E34}"/>
              </a:ext>
            </a:extLst>
          </p:cNvPr>
          <p:cNvSpPr txBox="1"/>
          <p:nvPr/>
        </p:nvSpPr>
        <p:spPr>
          <a:xfrm>
            <a:off x="1794613" y="1304117"/>
            <a:ext cx="2250765" cy="89255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2600" dirty="0"/>
              <a:t>Symbolic Interactionism</a:t>
            </a:r>
          </a:p>
        </p:txBody>
      </p:sp>
      <p:sp>
        <p:nvSpPr>
          <p:cNvPr id="15" name="TextBox 14">
            <a:extLst>
              <a:ext uri="{FF2B5EF4-FFF2-40B4-BE49-F238E27FC236}">
                <a16:creationId xmlns:a16="http://schemas.microsoft.com/office/drawing/2014/main" id="{67E4D741-CA17-F540-B780-9DF6026BBCC8}"/>
              </a:ext>
            </a:extLst>
          </p:cNvPr>
          <p:cNvSpPr txBox="1"/>
          <p:nvPr/>
        </p:nvSpPr>
        <p:spPr>
          <a:xfrm>
            <a:off x="4739686" y="2196669"/>
            <a:ext cx="6233113" cy="3108543"/>
          </a:xfrm>
          <a:prstGeom prst="rect">
            <a:avLst/>
          </a:prstGeom>
          <a:noFill/>
        </p:spPr>
        <p:txBody>
          <a:bodyPr wrap="square" rtlCol="0">
            <a:spAutoFit/>
          </a:bodyPr>
          <a:lstStyle/>
          <a:p>
            <a:pPr marL="457200" indent="-457200">
              <a:buFont typeface="Arial" panose="020B0604020202020204" pitchFamily="34" charset="0"/>
              <a:buChar char="•"/>
            </a:pPr>
            <a:r>
              <a:rPr lang="en-US" sz="2800" dirty="0"/>
              <a:t>Interactions shape our social identity</a:t>
            </a:r>
          </a:p>
          <a:p>
            <a:pPr marL="457200" indent="-457200">
              <a:buFont typeface="Arial" panose="020B0604020202020204" pitchFamily="34" charset="0"/>
              <a:buChar char="•"/>
            </a:pPr>
            <a:r>
              <a:rPr lang="en-US" sz="2800" dirty="0"/>
              <a:t>They enable us to interpret the meaning of non-verbal cues and signs during interactions</a:t>
            </a:r>
          </a:p>
          <a:p>
            <a:pPr marL="457200" indent="-457200">
              <a:buFont typeface="Arial" panose="020B0604020202020204" pitchFamily="34" charset="0"/>
              <a:buChar char="•"/>
            </a:pPr>
            <a:r>
              <a:rPr lang="en-US" sz="2800" dirty="0"/>
              <a:t>Gives meaning to shared symbols and behaviors which define a social group or society</a:t>
            </a:r>
          </a:p>
        </p:txBody>
      </p:sp>
      <p:sp>
        <p:nvSpPr>
          <p:cNvPr id="9" name="TextBox 8">
            <a:extLst>
              <a:ext uri="{FF2B5EF4-FFF2-40B4-BE49-F238E27FC236}">
                <a16:creationId xmlns:a16="http://schemas.microsoft.com/office/drawing/2014/main" id="{978A699C-0CD9-F542-B2EA-349CDF17E1A1}"/>
              </a:ext>
            </a:extLst>
          </p:cNvPr>
          <p:cNvSpPr txBox="1"/>
          <p:nvPr/>
        </p:nvSpPr>
        <p:spPr>
          <a:xfrm>
            <a:off x="1679865" y="2926802"/>
            <a:ext cx="3193774" cy="707886"/>
          </a:xfrm>
          <a:prstGeom prst="rect">
            <a:avLst/>
          </a:prstGeom>
          <a:noFill/>
        </p:spPr>
        <p:txBody>
          <a:bodyPr wrap="square" rtlCol="0">
            <a:spAutoFit/>
          </a:bodyPr>
          <a:lstStyle/>
          <a:p>
            <a:r>
              <a:rPr lang="en-US" sz="4000" dirty="0"/>
              <a:t>🤝 🤗  🙏 🤷‍♀️</a:t>
            </a:r>
          </a:p>
        </p:txBody>
      </p:sp>
      <p:sp>
        <p:nvSpPr>
          <p:cNvPr id="21" name="TextBox 20">
            <a:extLst>
              <a:ext uri="{FF2B5EF4-FFF2-40B4-BE49-F238E27FC236}">
                <a16:creationId xmlns:a16="http://schemas.microsoft.com/office/drawing/2014/main" id="{8C2B455D-484A-3B43-BD39-F5EE46A01DFC}"/>
              </a:ext>
            </a:extLst>
          </p:cNvPr>
          <p:cNvSpPr txBox="1"/>
          <p:nvPr/>
        </p:nvSpPr>
        <p:spPr>
          <a:xfrm>
            <a:off x="1794613" y="4123840"/>
            <a:ext cx="3193774" cy="707886"/>
          </a:xfrm>
          <a:prstGeom prst="rect">
            <a:avLst/>
          </a:prstGeom>
          <a:noFill/>
        </p:spPr>
        <p:txBody>
          <a:bodyPr wrap="square" rtlCol="0">
            <a:spAutoFit/>
          </a:bodyPr>
          <a:lstStyle/>
          <a:p>
            <a:r>
              <a:rPr lang="en-US" sz="4000" dirty="0"/>
              <a:t>🇺🇸 ▶️ 🎄🍑</a:t>
            </a:r>
          </a:p>
        </p:txBody>
      </p:sp>
      <p:sp>
        <p:nvSpPr>
          <p:cNvPr id="10" name="TextBox 9">
            <a:extLst>
              <a:ext uri="{FF2B5EF4-FFF2-40B4-BE49-F238E27FC236}">
                <a16:creationId xmlns:a16="http://schemas.microsoft.com/office/drawing/2014/main" id="{962D159C-C801-A94F-B5A9-D0BB37A43BA3}"/>
              </a:ext>
            </a:extLst>
          </p:cNvPr>
          <p:cNvSpPr txBox="1"/>
          <p:nvPr/>
        </p:nvSpPr>
        <p:spPr>
          <a:xfrm>
            <a:off x="6387742" y="5432842"/>
            <a:ext cx="2658265" cy="646331"/>
          </a:xfrm>
          <a:prstGeom prst="rect">
            <a:avLst/>
          </a:prstGeom>
          <a:noFill/>
        </p:spPr>
        <p:txBody>
          <a:bodyPr wrap="square" rtlCol="0">
            <a:spAutoFit/>
          </a:bodyPr>
          <a:lstStyle/>
          <a:p>
            <a:r>
              <a:rPr lang="en-US" dirty="0">
                <a:solidFill>
                  <a:schemeClr val="bg1">
                    <a:lumMod val="50000"/>
                  </a:schemeClr>
                </a:solidFill>
              </a:rPr>
              <a:t>Blumer, H. (1962). Society as symbolic interaction.</a:t>
            </a:r>
          </a:p>
        </p:txBody>
      </p:sp>
    </p:spTree>
    <p:extLst>
      <p:ext uri="{BB962C8B-B14F-4D97-AF65-F5344CB8AC3E}">
        <p14:creationId xmlns:p14="http://schemas.microsoft.com/office/powerpoint/2010/main" val="393685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What is an emoji?</a:t>
            </a:r>
          </a:p>
        </p:txBody>
      </p:sp>
      <p:sp>
        <p:nvSpPr>
          <p:cNvPr id="3" name="Slide Number Placeholder 2">
            <a:extLst>
              <a:ext uri="{FF2B5EF4-FFF2-40B4-BE49-F238E27FC236}">
                <a16:creationId xmlns:a16="http://schemas.microsoft.com/office/drawing/2014/main" id="{CD635B07-E94B-CC47-83A5-15999A2E3A2E}"/>
              </a:ext>
            </a:extLst>
          </p:cNvPr>
          <p:cNvSpPr>
            <a:spLocks noGrp="1"/>
          </p:cNvSpPr>
          <p:nvPr>
            <p:ph type="sldNum" sz="quarter" idx="12"/>
          </p:nvPr>
        </p:nvSpPr>
        <p:spPr/>
        <p:txBody>
          <a:bodyPr/>
          <a:lstStyle/>
          <a:p>
            <a:fld id="{B8ACD496-1B0F-C444-8CE5-2CE0E604F78C}" type="slidenum">
              <a:rPr lang="en-US" smtClean="0"/>
              <a:t>3</a:t>
            </a:fld>
            <a:endParaRPr lang="en-US"/>
          </a:p>
        </p:txBody>
      </p:sp>
      <p:sp>
        <p:nvSpPr>
          <p:cNvPr id="4" name="TextBox 3">
            <a:extLst>
              <a:ext uri="{FF2B5EF4-FFF2-40B4-BE49-F238E27FC236}">
                <a16:creationId xmlns:a16="http://schemas.microsoft.com/office/drawing/2014/main" id="{B6462646-6047-1F42-A937-48003C7522D7}"/>
              </a:ext>
            </a:extLst>
          </p:cNvPr>
          <p:cNvSpPr txBox="1"/>
          <p:nvPr/>
        </p:nvSpPr>
        <p:spPr>
          <a:xfrm>
            <a:off x="2058256" y="2791979"/>
            <a:ext cx="1454498" cy="1631216"/>
          </a:xfrm>
          <a:prstGeom prst="rect">
            <a:avLst/>
          </a:prstGeom>
          <a:noFill/>
        </p:spPr>
        <p:txBody>
          <a:bodyPr wrap="square" rtlCol="0">
            <a:spAutoFit/>
          </a:bodyPr>
          <a:lstStyle/>
          <a:p>
            <a:r>
              <a:rPr lang="en-US" sz="10000" dirty="0">
                <a:sym typeface="Wingdings" pitchFamily="2" charset="2"/>
              </a:rPr>
              <a:t>:-)</a:t>
            </a:r>
            <a:endParaRPr lang="en-US" sz="10000" dirty="0"/>
          </a:p>
        </p:txBody>
      </p:sp>
      <p:pic>
        <p:nvPicPr>
          <p:cNvPr id="6" name="Picture 5">
            <a:extLst>
              <a:ext uri="{FF2B5EF4-FFF2-40B4-BE49-F238E27FC236}">
                <a16:creationId xmlns:a16="http://schemas.microsoft.com/office/drawing/2014/main" id="{00239CF9-11A2-EB43-8982-6F17CA7FC649}"/>
              </a:ext>
            </a:extLst>
          </p:cNvPr>
          <p:cNvPicPr>
            <a:picLocks noChangeAspect="1"/>
          </p:cNvPicPr>
          <p:nvPr/>
        </p:nvPicPr>
        <p:blipFill>
          <a:blip r:embed="rId3"/>
          <a:stretch>
            <a:fillRect/>
          </a:stretch>
        </p:blipFill>
        <p:spPr>
          <a:xfrm>
            <a:off x="3957204" y="1822132"/>
            <a:ext cx="3924300" cy="1130300"/>
          </a:xfrm>
          <a:prstGeom prst="rect">
            <a:avLst/>
          </a:prstGeom>
        </p:spPr>
      </p:pic>
      <p:pic>
        <p:nvPicPr>
          <p:cNvPr id="10" name="Picture 9">
            <a:extLst>
              <a:ext uri="{FF2B5EF4-FFF2-40B4-BE49-F238E27FC236}">
                <a16:creationId xmlns:a16="http://schemas.microsoft.com/office/drawing/2014/main" id="{11192F34-8798-F142-93AD-D0A005DE09C8}"/>
              </a:ext>
            </a:extLst>
          </p:cNvPr>
          <p:cNvPicPr>
            <a:picLocks noChangeAspect="1"/>
          </p:cNvPicPr>
          <p:nvPr/>
        </p:nvPicPr>
        <p:blipFill>
          <a:blip r:embed="rId4"/>
          <a:stretch>
            <a:fillRect/>
          </a:stretch>
        </p:blipFill>
        <p:spPr>
          <a:xfrm>
            <a:off x="3512754" y="5375825"/>
            <a:ext cx="1295400" cy="901700"/>
          </a:xfrm>
          <a:prstGeom prst="rect">
            <a:avLst/>
          </a:prstGeom>
        </p:spPr>
      </p:pic>
      <p:pic>
        <p:nvPicPr>
          <p:cNvPr id="11" name="Picture 10">
            <a:extLst>
              <a:ext uri="{FF2B5EF4-FFF2-40B4-BE49-F238E27FC236}">
                <a16:creationId xmlns:a16="http://schemas.microsoft.com/office/drawing/2014/main" id="{69B82B58-D4DB-1041-9FAD-68FFBB244DA1}"/>
              </a:ext>
            </a:extLst>
          </p:cNvPr>
          <p:cNvPicPr>
            <a:picLocks noChangeAspect="1"/>
          </p:cNvPicPr>
          <p:nvPr/>
        </p:nvPicPr>
        <p:blipFill rotWithShape="1">
          <a:blip r:embed="rId5"/>
          <a:srcRect r="10434"/>
          <a:stretch/>
        </p:blipFill>
        <p:spPr>
          <a:xfrm>
            <a:off x="6437236" y="3388275"/>
            <a:ext cx="3924300" cy="2438400"/>
          </a:xfrm>
          <a:prstGeom prst="rect">
            <a:avLst/>
          </a:prstGeom>
        </p:spPr>
      </p:pic>
      <p:pic>
        <p:nvPicPr>
          <p:cNvPr id="15" name="Picture 14">
            <a:extLst>
              <a:ext uri="{FF2B5EF4-FFF2-40B4-BE49-F238E27FC236}">
                <a16:creationId xmlns:a16="http://schemas.microsoft.com/office/drawing/2014/main" id="{05889BF9-F09E-C949-9179-6938D8D2CFA7}"/>
              </a:ext>
            </a:extLst>
          </p:cNvPr>
          <p:cNvPicPr>
            <a:picLocks noChangeAspect="1"/>
          </p:cNvPicPr>
          <p:nvPr/>
        </p:nvPicPr>
        <p:blipFill>
          <a:blip r:embed="rId6"/>
          <a:stretch>
            <a:fillRect/>
          </a:stretch>
        </p:blipFill>
        <p:spPr>
          <a:xfrm>
            <a:off x="8679248" y="590500"/>
            <a:ext cx="2151604" cy="2217403"/>
          </a:xfrm>
          <a:prstGeom prst="rect">
            <a:avLst/>
          </a:prstGeom>
        </p:spPr>
      </p:pic>
      <p:sp>
        <p:nvSpPr>
          <p:cNvPr id="16" name="TextBox 15">
            <a:extLst>
              <a:ext uri="{FF2B5EF4-FFF2-40B4-BE49-F238E27FC236}">
                <a16:creationId xmlns:a16="http://schemas.microsoft.com/office/drawing/2014/main" id="{B2386DC6-B2CC-1E4E-ABDD-A4AF4A307A9A}"/>
              </a:ext>
            </a:extLst>
          </p:cNvPr>
          <p:cNvSpPr txBox="1"/>
          <p:nvPr/>
        </p:nvSpPr>
        <p:spPr>
          <a:xfrm>
            <a:off x="2058256" y="4238529"/>
            <a:ext cx="1630017" cy="369332"/>
          </a:xfrm>
          <a:prstGeom prst="rect">
            <a:avLst/>
          </a:prstGeom>
          <a:noFill/>
        </p:spPr>
        <p:txBody>
          <a:bodyPr wrap="square" rtlCol="0">
            <a:spAutoFit/>
          </a:bodyPr>
          <a:lstStyle/>
          <a:p>
            <a:r>
              <a:rPr lang="en-US" dirty="0"/>
              <a:t>emoticon</a:t>
            </a:r>
          </a:p>
        </p:txBody>
      </p:sp>
      <p:sp>
        <p:nvSpPr>
          <p:cNvPr id="17" name="TextBox 16">
            <a:extLst>
              <a:ext uri="{FF2B5EF4-FFF2-40B4-BE49-F238E27FC236}">
                <a16:creationId xmlns:a16="http://schemas.microsoft.com/office/drawing/2014/main" id="{39A88D0E-B081-7A4C-B17D-2A19179EFAC0}"/>
              </a:ext>
            </a:extLst>
          </p:cNvPr>
          <p:cNvSpPr txBox="1"/>
          <p:nvPr/>
        </p:nvSpPr>
        <p:spPr>
          <a:xfrm>
            <a:off x="5280991" y="2809604"/>
            <a:ext cx="1630017" cy="369332"/>
          </a:xfrm>
          <a:prstGeom prst="rect">
            <a:avLst/>
          </a:prstGeom>
          <a:noFill/>
        </p:spPr>
        <p:txBody>
          <a:bodyPr wrap="square" rtlCol="0">
            <a:spAutoFit/>
          </a:bodyPr>
          <a:lstStyle/>
          <a:p>
            <a:r>
              <a:rPr lang="en-US" dirty="0"/>
              <a:t>kaomoji</a:t>
            </a:r>
          </a:p>
        </p:txBody>
      </p:sp>
      <p:sp>
        <p:nvSpPr>
          <p:cNvPr id="18" name="TextBox 17">
            <a:extLst>
              <a:ext uri="{FF2B5EF4-FFF2-40B4-BE49-F238E27FC236}">
                <a16:creationId xmlns:a16="http://schemas.microsoft.com/office/drawing/2014/main" id="{ECA8AD22-B74B-634D-9983-AA28019FB156}"/>
              </a:ext>
            </a:extLst>
          </p:cNvPr>
          <p:cNvSpPr txBox="1"/>
          <p:nvPr/>
        </p:nvSpPr>
        <p:spPr>
          <a:xfrm>
            <a:off x="8125033" y="5666682"/>
            <a:ext cx="1630017" cy="369332"/>
          </a:xfrm>
          <a:prstGeom prst="rect">
            <a:avLst/>
          </a:prstGeom>
          <a:noFill/>
        </p:spPr>
        <p:txBody>
          <a:bodyPr wrap="square" rtlCol="0">
            <a:spAutoFit/>
          </a:bodyPr>
          <a:lstStyle/>
          <a:p>
            <a:r>
              <a:rPr lang="en-US" dirty="0"/>
              <a:t>sticker</a:t>
            </a:r>
          </a:p>
        </p:txBody>
      </p:sp>
      <p:sp>
        <p:nvSpPr>
          <p:cNvPr id="19" name="TextBox 18">
            <a:extLst>
              <a:ext uri="{FF2B5EF4-FFF2-40B4-BE49-F238E27FC236}">
                <a16:creationId xmlns:a16="http://schemas.microsoft.com/office/drawing/2014/main" id="{84A4484F-3456-5E4E-A653-29700AA97489}"/>
              </a:ext>
            </a:extLst>
          </p:cNvPr>
          <p:cNvSpPr txBox="1"/>
          <p:nvPr/>
        </p:nvSpPr>
        <p:spPr>
          <a:xfrm>
            <a:off x="3780112" y="6308208"/>
            <a:ext cx="1630017" cy="369332"/>
          </a:xfrm>
          <a:prstGeom prst="rect">
            <a:avLst/>
          </a:prstGeom>
          <a:noFill/>
        </p:spPr>
        <p:txBody>
          <a:bodyPr wrap="square" rtlCol="0">
            <a:spAutoFit/>
          </a:bodyPr>
          <a:lstStyle/>
          <a:p>
            <a:r>
              <a:rPr lang="en-US" dirty="0"/>
              <a:t>acronym</a:t>
            </a:r>
          </a:p>
        </p:txBody>
      </p:sp>
      <p:sp>
        <p:nvSpPr>
          <p:cNvPr id="20" name="TextBox 19">
            <a:extLst>
              <a:ext uri="{FF2B5EF4-FFF2-40B4-BE49-F238E27FC236}">
                <a16:creationId xmlns:a16="http://schemas.microsoft.com/office/drawing/2014/main" id="{5D119A58-9976-C141-9FF2-3BADBA9EAD78}"/>
              </a:ext>
            </a:extLst>
          </p:cNvPr>
          <p:cNvSpPr txBox="1"/>
          <p:nvPr/>
        </p:nvSpPr>
        <p:spPr>
          <a:xfrm>
            <a:off x="9449179" y="2686389"/>
            <a:ext cx="1844509" cy="646331"/>
          </a:xfrm>
          <a:prstGeom prst="rect">
            <a:avLst/>
          </a:prstGeom>
          <a:noFill/>
        </p:spPr>
        <p:txBody>
          <a:bodyPr wrap="square" rtlCol="0">
            <a:spAutoFit/>
          </a:bodyPr>
          <a:lstStyle/>
          <a:p>
            <a:pPr algn="ctr"/>
            <a:r>
              <a:rPr lang="en-US" dirty="0"/>
              <a:t>the original smiley</a:t>
            </a:r>
          </a:p>
        </p:txBody>
      </p:sp>
    </p:spTree>
    <p:extLst>
      <p:ext uri="{BB962C8B-B14F-4D97-AF65-F5344CB8AC3E}">
        <p14:creationId xmlns:p14="http://schemas.microsoft.com/office/powerpoint/2010/main" val="25532315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Research questions</a:t>
            </a:r>
          </a:p>
        </p:txBody>
      </p:sp>
      <p:sp>
        <p:nvSpPr>
          <p:cNvPr id="4" name="Content Placeholder 3">
            <a:extLst>
              <a:ext uri="{FF2B5EF4-FFF2-40B4-BE49-F238E27FC236}">
                <a16:creationId xmlns:a16="http://schemas.microsoft.com/office/drawing/2014/main" id="{B1F14F00-CCE4-F148-B9C5-0BCA12BD814B}"/>
              </a:ext>
            </a:extLst>
          </p:cNvPr>
          <p:cNvSpPr>
            <a:spLocks noGrp="1"/>
          </p:cNvSpPr>
          <p:nvPr>
            <p:ph idx="1"/>
          </p:nvPr>
        </p:nvSpPr>
        <p:spPr>
          <a:xfrm>
            <a:off x="942109" y="1184194"/>
            <a:ext cx="10255978" cy="4992769"/>
          </a:xfrm>
        </p:spPr>
        <p:txBody>
          <a:bodyPr/>
          <a:lstStyle/>
          <a:p>
            <a:pPr marL="0" indent="0">
              <a:buNone/>
            </a:pPr>
            <a:r>
              <a:rPr lang="en-US" i="1" dirty="0"/>
              <a:t>RQ1: What are the </a:t>
            </a:r>
            <a:r>
              <a:rPr lang="en-US" b="1" i="1" dirty="0"/>
              <a:t>differences</a:t>
            </a:r>
            <a:r>
              <a:rPr lang="en-US" i="1" dirty="0"/>
              <a:t> in emoji use </a:t>
            </a:r>
            <a:r>
              <a:rPr lang="en-US" b="1" i="1" dirty="0"/>
              <a:t>across users and documents</a:t>
            </a:r>
            <a:r>
              <a:rPr lang="en-US" i="1" dirty="0"/>
              <a:t> in social media?</a:t>
            </a:r>
          </a:p>
          <a:p>
            <a:pPr marL="0" indent="0">
              <a:buNone/>
            </a:pPr>
            <a:endParaRPr lang="en-US" b="1" i="1" dirty="0"/>
          </a:p>
          <a:p>
            <a:pPr marL="0" indent="0">
              <a:buNone/>
            </a:pPr>
            <a:r>
              <a:rPr lang="en-US" i="1" dirty="0"/>
              <a:t>RQ2: In what way do emojis reveal cues about </a:t>
            </a:r>
            <a:r>
              <a:rPr lang="en-US" b="1" i="1" dirty="0"/>
              <a:t>social identity </a:t>
            </a:r>
            <a:r>
              <a:rPr lang="en-US" i="1" dirty="0"/>
              <a:t>and individual </a:t>
            </a:r>
            <a:r>
              <a:rPr lang="en-US" b="1" i="1" dirty="0"/>
              <a:t>communication style</a:t>
            </a:r>
            <a:r>
              <a:rPr lang="en-US" i="1" dirty="0"/>
              <a:t> preferences?</a:t>
            </a:r>
          </a:p>
          <a:p>
            <a:pPr marL="0" indent="0">
              <a:buNone/>
            </a:pPr>
            <a:endParaRPr lang="en-US" i="1" dirty="0"/>
          </a:p>
          <a:p>
            <a:pPr marL="0" indent="0">
              <a:buNone/>
            </a:pPr>
            <a:r>
              <a:rPr lang="en-US" i="1" dirty="0"/>
              <a:t>RQ3: What are the </a:t>
            </a:r>
            <a:r>
              <a:rPr lang="en-US" b="1" i="1" dirty="0"/>
              <a:t>collective patterns and behaviors </a:t>
            </a:r>
            <a:r>
              <a:rPr lang="en-US" i="1" dirty="0"/>
              <a:t>that arise from individual emoji use and what do they reveal about social norms?</a:t>
            </a:r>
            <a:r>
              <a:rPr lang="en-US" i="1" dirty="0">
                <a:effectLst/>
              </a:rPr>
              <a:t> </a:t>
            </a:r>
            <a:endParaRPr lang="en-US" i="1" dirty="0"/>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30</a:t>
            </a:fld>
            <a:endParaRPr lang="en-US"/>
          </a:p>
        </p:txBody>
      </p:sp>
    </p:spTree>
    <p:extLst>
      <p:ext uri="{BB962C8B-B14F-4D97-AF65-F5344CB8AC3E}">
        <p14:creationId xmlns:p14="http://schemas.microsoft.com/office/powerpoint/2010/main" val="241903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Research questions</a:t>
            </a:r>
          </a:p>
        </p:txBody>
      </p:sp>
      <p:sp>
        <p:nvSpPr>
          <p:cNvPr id="4" name="Content Placeholder 3">
            <a:extLst>
              <a:ext uri="{FF2B5EF4-FFF2-40B4-BE49-F238E27FC236}">
                <a16:creationId xmlns:a16="http://schemas.microsoft.com/office/drawing/2014/main" id="{B1F14F00-CCE4-F148-B9C5-0BCA12BD814B}"/>
              </a:ext>
            </a:extLst>
          </p:cNvPr>
          <p:cNvSpPr>
            <a:spLocks noGrp="1"/>
          </p:cNvSpPr>
          <p:nvPr>
            <p:ph idx="1"/>
          </p:nvPr>
        </p:nvSpPr>
        <p:spPr>
          <a:xfrm>
            <a:off x="942109" y="1184194"/>
            <a:ext cx="10255978" cy="4992769"/>
          </a:xfrm>
        </p:spPr>
        <p:txBody>
          <a:bodyPr/>
          <a:lstStyle/>
          <a:p>
            <a:pPr marL="0" indent="0">
              <a:buNone/>
            </a:pPr>
            <a:r>
              <a:rPr lang="en-US" i="1" dirty="0"/>
              <a:t>RQ1: What are the </a:t>
            </a:r>
            <a:r>
              <a:rPr lang="en-US" b="1" i="1" dirty="0"/>
              <a:t>differences</a:t>
            </a:r>
            <a:r>
              <a:rPr lang="en-US" i="1" dirty="0"/>
              <a:t> in emoji use </a:t>
            </a:r>
            <a:r>
              <a:rPr lang="en-US" b="1" i="1" dirty="0"/>
              <a:t>across users and documents</a:t>
            </a:r>
            <a:r>
              <a:rPr lang="en-US" i="1" dirty="0"/>
              <a:t> in social media?</a:t>
            </a:r>
          </a:p>
          <a:p>
            <a:pPr marL="0" indent="0">
              <a:buNone/>
            </a:pPr>
            <a:endParaRPr lang="en-US" b="1" i="1" dirty="0"/>
          </a:p>
          <a:p>
            <a:pPr marL="0" indent="0">
              <a:buNone/>
            </a:pPr>
            <a:r>
              <a:rPr lang="en-US" i="1" dirty="0"/>
              <a:t>RQ2: In what way do emojis reveal cues about </a:t>
            </a:r>
            <a:r>
              <a:rPr lang="en-US" b="1" i="1" dirty="0"/>
              <a:t>social identity </a:t>
            </a:r>
            <a:r>
              <a:rPr lang="en-US" i="1" dirty="0"/>
              <a:t>and individual </a:t>
            </a:r>
            <a:r>
              <a:rPr lang="en-US" b="1" i="1" dirty="0"/>
              <a:t>communication style</a:t>
            </a:r>
            <a:r>
              <a:rPr lang="en-US" i="1" dirty="0"/>
              <a:t> preferences?</a:t>
            </a:r>
          </a:p>
          <a:p>
            <a:pPr marL="0" indent="0">
              <a:buNone/>
            </a:pPr>
            <a:endParaRPr lang="en-US" i="1" dirty="0"/>
          </a:p>
          <a:p>
            <a:pPr marL="0" indent="0">
              <a:buNone/>
            </a:pPr>
            <a:r>
              <a:rPr lang="en-US" i="1" dirty="0"/>
              <a:t>RQ3: What are the </a:t>
            </a:r>
            <a:r>
              <a:rPr lang="en-US" b="1" i="1" dirty="0"/>
              <a:t>collective patterns and behaviors </a:t>
            </a:r>
            <a:r>
              <a:rPr lang="en-US" i="1" dirty="0"/>
              <a:t>that arise from individual emoji use and what do they reveal about social norms?</a:t>
            </a:r>
            <a:r>
              <a:rPr lang="en-US" i="1" dirty="0">
                <a:effectLst/>
              </a:rPr>
              <a:t> </a:t>
            </a:r>
            <a:endParaRPr lang="en-US" i="1" dirty="0"/>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31</a:t>
            </a:fld>
            <a:endParaRPr lang="en-US"/>
          </a:p>
        </p:txBody>
      </p:sp>
      <p:sp>
        <p:nvSpPr>
          <p:cNvPr id="5" name="TextBox 4">
            <a:extLst>
              <a:ext uri="{FF2B5EF4-FFF2-40B4-BE49-F238E27FC236}">
                <a16:creationId xmlns:a16="http://schemas.microsoft.com/office/drawing/2014/main" id="{15A28F3C-1317-C947-B23E-FADC4E39A8AE}"/>
              </a:ext>
            </a:extLst>
          </p:cNvPr>
          <p:cNvSpPr txBox="1"/>
          <p:nvPr/>
        </p:nvSpPr>
        <p:spPr>
          <a:xfrm>
            <a:off x="6973956" y="1818596"/>
            <a:ext cx="4452731" cy="369332"/>
          </a:xfrm>
          <a:prstGeom prst="rect">
            <a:avLst/>
          </a:prstGeom>
          <a:noFill/>
        </p:spPr>
        <p:txBody>
          <a:bodyPr wrap="square" rtlCol="0">
            <a:spAutoFit/>
          </a:bodyPr>
          <a:lstStyle/>
          <a:p>
            <a:r>
              <a:rPr lang="en-US" b="1" dirty="0">
                <a:solidFill>
                  <a:srgbClr val="C00000"/>
                </a:solidFill>
              </a:rPr>
              <a:t>Symbolic representations of identity</a:t>
            </a:r>
          </a:p>
        </p:txBody>
      </p:sp>
      <p:sp>
        <p:nvSpPr>
          <p:cNvPr id="6" name="TextBox 5">
            <a:extLst>
              <a:ext uri="{FF2B5EF4-FFF2-40B4-BE49-F238E27FC236}">
                <a16:creationId xmlns:a16="http://schemas.microsoft.com/office/drawing/2014/main" id="{2B81089C-FDF1-5E44-9787-18C3DC2D4BBC}"/>
              </a:ext>
            </a:extLst>
          </p:cNvPr>
          <p:cNvSpPr txBox="1"/>
          <p:nvPr/>
        </p:nvSpPr>
        <p:spPr>
          <a:xfrm>
            <a:off x="7202556" y="5327228"/>
            <a:ext cx="4452731" cy="369332"/>
          </a:xfrm>
          <a:prstGeom prst="rect">
            <a:avLst/>
          </a:prstGeom>
          <a:noFill/>
        </p:spPr>
        <p:txBody>
          <a:bodyPr wrap="square" rtlCol="0">
            <a:spAutoFit/>
          </a:bodyPr>
          <a:lstStyle/>
          <a:p>
            <a:r>
              <a:rPr lang="en-US" b="1" dirty="0">
                <a:solidFill>
                  <a:srgbClr val="C00000"/>
                </a:solidFill>
              </a:rPr>
              <a:t>Collective behavior of emoji use</a:t>
            </a:r>
          </a:p>
        </p:txBody>
      </p:sp>
      <p:cxnSp>
        <p:nvCxnSpPr>
          <p:cNvPr id="8" name="Straight Arrow Connector 7">
            <a:extLst>
              <a:ext uri="{FF2B5EF4-FFF2-40B4-BE49-F238E27FC236}">
                <a16:creationId xmlns:a16="http://schemas.microsoft.com/office/drawing/2014/main" id="{575E2D76-AFE2-DF4E-8E65-DE235F94C5FF}"/>
              </a:ext>
            </a:extLst>
          </p:cNvPr>
          <p:cNvCxnSpPr/>
          <p:nvPr/>
        </p:nvCxnSpPr>
        <p:spPr>
          <a:xfrm flipH="1">
            <a:off x="8282609" y="2124619"/>
            <a:ext cx="304800" cy="48222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F3F677B5-377A-AC40-AD33-7FDB63B392F9}"/>
              </a:ext>
            </a:extLst>
          </p:cNvPr>
          <p:cNvCxnSpPr>
            <a:cxnSpLocks/>
          </p:cNvCxnSpPr>
          <p:nvPr/>
        </p:nvCxnSpPr>
        <p:spPr>
          <a:xfrm flipH="1" flipV="1">
            <a:off x="7202556" y="4966245"/>
            <a:ext cx="271670" cy="36098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58901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Datasets</a:t>
            </a:r>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32</a:t>
            </a:fld>
            <a:endParaRPr lang="en-US"/>
          </a:p>
        </p:txBody>
      </p:sp>
      <p:sp>
        <p:nvSpPr>
          <p:cNvPr id="6" name="Content Placeholder 5">
            <a:extLst>
              <a:ext uri="{FF2B5EF4-FFF2-40B4-BE49-F238E27FC236}">
                <a16:creationId xmlns:a16="http://schemas.microsoft.com/office/drawing/2014/main" id="{1C085CD4-46E0-9A47-B834-EF384C776358}"/>
              </a:ext>
            </a:extLst>
          </p:cNvPr>
          <p:cNvSpPr>
            <a:spLocks noGrp="1"/>
          </p:cNvSpPr>
          <p:nvPr>
            <p:ph idx="1"/>
          </p:nvPr>
        </p:nvSpPr>
        <p:spPr>
          <a:xfrm>
            <a:off x="942108" y="1211100"/>
            <a:ext cx="10868891" cy="4992769"/>
          </a:xfrm>
        </p:spPr>
        <p:txBody>
          <a:bodyPr>
            <a:noAutofit/>
          </a:bodyPr>
          <a:lstStyle/>
          <a:p>
            <a:pPr marL="0" indent="0">
              <a:buNone/>
            </a:pPr>
            <a:r>
              <a:rPr lang="en-US" sz="3000" dirty="0"/>
              <a:t>Twitter as a representative example of social media.</a:t>
            </a:r>
          </a:p>
          <a:p>
            <a:pPr marL="0" indent="0">
              <a:buNone/>
            </a:pPr>
            <a:r>
              <a:rPr lang="en-US" sz="3000" dirty="0"/>
              <a:t>Elections:</a:t>
            </a:r>
          </a:p>
          <a:p>
            <a:pPr lvl="1"/>
            <a:r>
              <a:rPr lang="en-US" sz="3000" dirty="0"/>
              <a:t>44M tweets for 2018 U.S. midterm elections keywords, candidates</a:t>
            </a:r>
          </a:p>
          <a:p>
            <a:pPr marL="0" indent="0">
              <a:buNone/>
            </a:pPr>
            <a:r>
              <a:rPr lang="en-US" sz="3000" dirty="0"/>
              <a:t>Events:</a:t>
            </a:r>
          </a:p>
          <a:p>
            <a:pPr lvl="1"/>
            <a:r>
              <a:rPr lang="en-US" sz="3000" dirty="0"/>
              <a:t>33M tweets Jan-March 2019 across 71 events</a:t>
            </a:r>
          </a:p>
          <a:p>
            <a:pPr lvl="1"/>
            <a:r>
              <a:rPr lang="en-US" sz="3000" dirty="0"/>
              <a:t>6M emoji tweets related to 2019 lunar eclipse</a:t>
            </a:r>
          </a:p>
          <a:p>
            <a:pPr marL="0" indent="0">
              <a:buNone/>
            </a:pPr>
            <a:r>
              <a:rPr lang="en-US" sz="3000" dirty="0"/>
              <a:t>Place:</a:t>
            </a:r>
          </a:p>
          <a:p>
            <a:pPr lvl="1"/>
            <a:r>
              <a:rPr lang="en-US" sz="3000" dirty="0"/>
              <a:t>2M emoji geo-tagged tweets for Wash. DC, 2014-2017</a:t>
            </a:r>
          </a:p>
          <a:p>
            <a:endParaRPr lang="en-US" sz="3000" dirty="0"/>
          </a:p>
          <a:p>
            <a:pPr marL="0" indent="0">
              <a:buNone/>
            </a:pPr>
            <a:endParaRPr lang="en-US" sz="3000" dirty="0"/>
          </a:p>
        </p:txBody>
      </p:sp>
    </p:spTree>
    <p:extLst>
      <p:ext uri="{BB962C8B-B14F-4D97-AF65-F5344CB8AC3E}">
        <p14:creationId xmlns:p14="http://schemas.microsoft.com/office/powerpoint/2010/main" val="4183787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Research objectives and methods</a:t>
            </a:r>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33</a:t>
            </a:fld>
            <a:endParaRPr lang="en-US"/>
          </a:p>
        </p:txBody>
      </p:sp>
    </p:spTree>
    <p:extLst>
      <p:ext uri="{BB962C8B-B14F-4D97-AF65-F5344CB8AC3E}">
        <p14:creationId xmlns:p14="http://schemas.microsoft.com/office/powerpoint/2010/main" val="1729525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F14F00-CCE4-F148-B9C5-0BCA12BD814B}"/>
              </a:ext>
            </a:extLst>
          </p:cNvPr>
          <p:cNvSpPr>
            <a:spLocks noGrp="1"/>
          </p:cNvSpPr>
          <p:nvPr>
            <p:ph idx="1"/>
          </p:nvPr>
        </p:nvSpPr>
        <p:spPr>
          <a:xfrm>
            <a:off x="3140765" y="1184194"/>
            <a:ext cx="8326020" cy="4992769"/>
          </a:xfrm>
        </p:spPr>
        <p:txBody>
          <a:bodyPr>
            <a:normAutofit lnSpcReduction="10000"/>
          </a:bodyPr>
          <a:lstStyle/>
          <a:p>
            <a:pPr marL="514350" indent="-514350">
              <a:buAutoNum type="arabicParenBoth"/>
            </a:pPr>
            <a:r>
              <a:rPr lang="en-US" dirty="0"/>
              <a:t>formation of a </a:t>
            </a:r>
            <a:r>
              <a:rPr lang="en-US" b="1" dirty="0"/>
              <a:t>baseline</a:t>
            </a:r>
            <a:r>
              <a:rPr lang="en-US" dirty="0"/>
              <a:t> of emoji use in a social media data</a:t>
            </a:r>
          </a:p>
          <a:p>
            <a:pPr marL="514350" indent="-514350">
              <a:buAutoNum type="arabicParenBoth"/>
            </a:pPr>
            <a:endParaRPr lang="en-US" dirty="0"/>
          </a:p>
          <a:p>
            <a:pPr marL="514350" indent="-514350">
              <a:buAutoNum type="arabicParenBoth"/>
            </a:pPr>
            <a:r>
              <a:rPr lang="en-US" dirty="0"/>
              <a:t>develop a framework to enable </a:t>
            </a:r>
            <a:r>
              <a:rPr lang="en-US" b="1" dirty="0"/>
              <a:t>comparison</a:t>
            </a:r>
            <a:r>
              <a:rPr lang="en-US" dirty="0"/>
              <a:t> of emoji use and structure in documents</a:t>
            </a:r>
          </a:p>
          <a:p>
            <a:pPr marL="514350" indent="-514350">
              <a:buAutoNum type="arabicParenBoth"/>
            </a:pPr>
            <a:endParaRPr lang="en-US" dirty="0"/>
          </a:p>
          <a:p>
            <a:pPr marL="514350" indent="-514350">
              <a:buAutoNum type="arabicParenBoth"/>
            </a:pPr>
            <a:r>
              <a:rPr lang="en-US" dirty="0"/>
              <a:t>identify communication patterns and emojis related to particular </a:t>
            </a:r>
            <a:r>
              <a:rPr lang="en-US" b="1" dirty="0"/>
              <a:t>events</a:t>
            </a:r>
            <a:r>
              <a:rPr lang="en-US" dirty="0"/>
              <a:t> and types of </a:t>
            </a:r>
            <a:r>
              <a:rPr lang="en-US" b="1" dirty="0"/>
              <a:t>places</a:t>
            </a:r>
            <a:r>
              <a:rPr lang="en-US" dirty="0"/>
              <a:t> </a:t>
            </a:r>
          </a:p>
          <a:p>
            <a:pPr marL="514350" indent="-514350">
              <a:buAutoNum type="arabicParenBoth"/>
            </a:pPr>
            <a:endParaRPr lang="en-US" dirty="0"/>
          </a:p>
          <a:p>
            <a:pPr marL="514350" indent="-514350">
              <a:buFont typeface="Arial" panose="020B0604020202020204" pitchFamily="34" charset="0"/>
              <a:buAutoNum type="arabicParenBoth"/>
            </a:pPr>
            <a:r>
              <a:rPr lang="en-US" dirty="0"/>
              <a:t>identify and </a:t>
            </a:r>
            <a:r>
              <a:rPr lang="en-US" b="1" dirty="0"/>
              <a:t>describe emoji use</a:t>
            </a:r>
            <a:r>
              <a:rPr lang="en-US" dirty="0"/>
              <a:t> relating to individual or collective identities</a:t>
            </a:r>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34</a:t>
            </a:fld>
            <a:endParaRPr lang="en-US"/>
          </a:p>
        </p:txBody>
      </p:sp>
      <p:sp>
        <p:nvSpPr>
          <p:cNvPr id="5" name="TextBox 4">
            <a:extLst>
              <a:ext uri="{FF2B5EF4-FFF2-40B4-BE49-F238E27FC236}">
                <a16:creationId xmlns:a16="http://schemas.microsoft.com/office/drawing/2014/main" id="{F7B54D72-0B3C-AA47-BCCA-AB340D806367}"/>
              </a:ext>
            </a:extLst>
          </p:cNvPr>
          <p:cNvSpPr txBox="1"/>
          <p:nvPr/>
        </p:nvSpPr>
        <p:spPr>
          <a:xfrm>
            <a:off x="1474305" y="1206437"/>
            <a:ext cx="677065" cy="861774"/>
          </a:xfrm>
          <a:prstGeom prst="rect">
            <a:avLst/>
          </a:prstGeom>
          <a:noFill/>
        </p:spPr>
        <p:txBody>
          <a:bodyPr wrap="square" rtlCol="0">
            <a:spAutoFit/>
          </a:bodyPr>
          <a:lstStyle/>
          <a:p>
            <a:r>
              <a:rPr lang="en-US" sz="5000" dirty="0"/>
              <a:t>📊</a:t>
            </a:r>
          </a:p>
        </p:txBody>
      </p:sp>
      <p:sp>
        <p:nvSpPr>
          <p:cNvPr id="6" name="TextBox 5">
            <a:extLst>
              <a:ext uri="{FF2B5EF4-FFF2-40B4-BE49-F238E27FC236}">
                <a16:creationId xmlns:a16="http://schemas.microsoft.com/office/drawing/2014/main" id="{B8EB44B6-BE7D-9647-B170-62B51074ED63}"/>
              </a:ext>
            </a:extLst>
          </p:cNvPr>
          <p:cNvSpPr txBox="1"/>
          <p:nvPr/>
        </p:nvSpPr>
        <p:spPr>
          <a:xfrm>
            <a:off x="902413" y="3719831"/>
            <a:ext cx="1900361" cy="861774"/>
          </a:xfrm>
          <a:prstGeom prst="rect">
            <a:avLst/>
          </a:prstGeom>
          <a:noFill/>
        </p:spPr>
        <p:txBody>
          <a:bodyPr wrap="square" rtlCol="0">
            <a:spAutoFit/>
          </a:bodyPr>
          <a:lstStyle/>
          <a:p>
            <a:pPr algn="ctr"/>
            <a:r>
              <a:rPr lang="en-US" sz="5000" dirty="0"/>
              <a:t>📆 🌍</a:t>
            </a:r>
          </a:p>
        </p:txBody>
      </p:sp>
      <p:grpSp>
        <p:nvGrpSpPr>
          <p:cNvPr id="12" name="Group 11">
            <a:extLst>
              <a:ext uri="{FF2B5EF4-FFF2-40B4-BE49-F238E27FC236}">
                <a16:creationId xmlns:a16="http://schemas.microsoft.com/office/drawing/2014/main" id="{11C7A7E1-BCCD-DE4D-A560-A53956104183}"/>
              </a:ext>
            </a:extLst>
          </p:cNvPr>
          <p:cNvGrpSpPr/>
          <p:nvPr/>
        </p:nvGrpSpPr>
        <p:grpSpPr>
          <a:xfrm>
            <a:off x="725215" y="2466774"/>
            <a:ext cx="2852309" cy="887151"/>
            <a:chOff x="399754" y="2490281"/>
            <a:chExt cx="2852309" cy="887151"/>
          </a:xfrm>
        </p:grpSpPr>
        <p:sp>
          <p:nvSpPr>
            <p:cNvPr id="8" name="TextBox 7">
              <a:extLst>
                <a:ext uri="{FF2B5EF4-FFF2-40B4-BE49-F238E27FC236}">
                  <a16:creationId xmlns:a16="http://schemas.microsoft.com/office/drawing/2014/main" id="{DDA13B11-A33E-4E44-80F6-F36A93CCD6AD}"/>
                </a:ext>
              </a:extLst>
            </p:cNvPr>
            <p:cNvSpPr txBox="1"/>
            <p:nvPr/>
          </p:nvSpPr>
          <p:spPr>
            <a:xfrm>
              <a:off x="1108644" y="2490281"/>
              <a:ext cx="1408386" cy="784830"/>
            </a:xfrm>
            <a:prstGeom prst="rect">
              <a:avLst/>
            </a:prstGeom>
            <a:noFill/>
          </p:spPr>
          <p:txBody>
            <a:bodyPr wrap="square" rtlCol="0">
              <a:spAutoFit/>
            </a:bodyPr>
            <a:lstStyle/>
            <a:p>
              <a:r>
                <a:rPr lang="en-US" sz="4500" dirty="0"/>
                <a:t>👍🏽</a:t>
              </a:r>
            </a:p>
          </p:txBody>
        </p:sp>
        <p:sp>
          <p:nvSpPr>
            <p:cNvPr id="9" name="TextBox 8">
              <a:extLst>
                <a:ext uri="{FF2B5EF4-FFF2-40B4-BE49-F238E27FC236}">
                  <a16:creationId xmlns:a16="http://schemas.microsoft.com/office/drawing/2014/main" id="{A79758D9-0D60-244D-8F6C-CA9DDDF51A5E}"/>
                </a:ext>
              </a:extLst>
            </p:cNvPr>
            <p:cNvSpPr txBox="1"/>
            <p:nvPr/>
          </p:nvSpPr>
          <p:spPr>
            <a:xfrm>
              <a:off x="1843677" y="2515658"/>
              <a:ext cx="1408386" cy="861774"/>
            </a:xfrm>
            <a:prstGeom prst="rect">
              <a:avLst/>
            </a:prstGeom>
            <a:noFill/>
          </p:spPr>
          <p:txBody>
            <a:bodyPr wrap="square" rtlCol="0">
              <a:spAutoFit/>
            </a:bodyPr>
            <a:lstStyle/>
            <a:p>
              <a:r>
                <a:rPr lang="en-US" sz="5000" dirty="0"/>
                <a:t>📕</a:t>
              </a:r>
            </a:p>
          </p:txBody>
        </p:sp>
        <p:sp>
          <p:nvSpPr>
            <p:cNvPr id="10" name="TextBox 9">
              <a:extLst>
                <a:ext uri="{FF2B5EF4-FFF2-40B4-BE49-F238E27FC236}">
                  <a16:creationId xmlns:a16="http://schemas.microsoft.com/office/drawing/2014/main" id="{0BF684EB-5A53-714B-8333-41B5C331CCB3}"/>
                </a:ext>
              </a:extLst>
            </p:cNvPr>
            <p:cNvSpPr txBox="1"/>
            <p:nvPr/>
          </p:nvSpPr>
          <p:spPr>
            <a:xfrm>
              <a:off x="399754" y="2499650"/>
              <a:ext cx="878156" cy="861774"/>
            </a:xfrm>
            <a:prstGeom prst="rect">
              <a:avLst/>
            </a:prstGeom>
            <a:noFill/>
          </p:spPr>
          <p:txBody>
            <a:bodyPr wrap="square" rtlCol="0">
              <a:spAutoFit/>
            </a:bodyPr>
            <a:lstStyle/>
            <a:p>
              <a:r>
                <a:rPr lang="en-US" sz="5000" dirty="0"/>
                <a:t>🔺</a:t>
              </a:r>
            </a:p>
          </p:txBody>
        </p:sp>
      </p:grpSp>
      <p:sp>
        <p:nvSpPr>
          <p:cNvPr id="11" name="TextBox 10">
            <a:extLst>
              <a:ext uri="{FF2B5EF4-FFF2-40B4-BE49-F238E27FC236}">
                <a16:creationId xmlns:a16="http://schemas.microsoft.com/office/drawing/2014/main" id="{0697B2C4-5A21-F44F-83B9-5B83983716D2}"/>
              </a:ext>
            </a:extLst>
          </p:cNvPr>
          <p:cNvSpPr txBox="1"/>
          <p:nvPr/>
        </p:nvSpPr>
        <p:spPr>
          <a:xfrm>
            <a:off x="1474305" y="4903224"/>
            <a:ext cx="677065" cy="861774"/>
          </a:xfrm>
          <a:prstGeom prst="rect">
            <a:avLst/>
          </a:prstGeom>
          <a:noFill/>
        </p:spPr>
        <p:txBody>
          <a:bodyPr wrap="square" rtlCol="0">
            <a:spAutoFit/>
          </a:bodyPr>
          <a:lstStyle/>
          <a:p>
            <a:r>
              <a:rPr lang="en-US" sz="5000" dirty="0"/>
              <a:t>👯‍♀️</a:t>
            </a:r>
          </a:p>
        </p:txBody>
      </p:sp>
      <p:sp>
        <p:nvSpPr>
          <p:cNvPr id="14" name="Title 1">
            <a:extLst>
              <a:ext uri="{FF2B5EF4-FFF2-40B4-BE49-F238E27FC236}">
                <a16:creationId xmlns:a16="http://schemas.microsoft.com/office/drawing/2014/main" id="{EF18CEA2-8A94-F345-8D51-5E440AC40828}"/>
              </a:ext>
            </a:extLst>
          </p:cNvPr>
          <p:cNvSpPr>
            <a:spLocks noGrp="1"/>
          </p:cNvSpPr>
          <p:nvPr>
            <p:ph type="title"/>
          </p:nvPr>
        </p:nvSpPr>
        <p:spPr>
          <a:xfrm>
            <a:off x="484909" y="365126"/>
            <a:ext cx="10868891" cy="819068"/>
          </a:xfrm>
        </p:spPr>
        <p:txBody>
          <a:bodyPr>
            <a:normAutofit/>
          </a:bodyPr>
          <a:lstStyle/>
          <a:p>
            <a:r>
              <a:rPr lang="en-US" dirty="0"/>
              <a:t>Research objectives and methods</a:t>
            </a:r>
          </a:p>
        </p:txBody>
      </p:sp>
    </p:spTree>
    <p:extLst>
      <p:ext uri="{BB962C8B-B14F-4D97-AF65-F5344CB8AC3E}">
        <p14:creationId xmlns:p14="http://schemas.microsoft.com/office/powerpoint/2010/main" val="3585974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F14F00-CCE4-F148-B9C5-0BCA12BD814B}"/>
              </a:ext>
            </a:extLst>
          </p:cNvPr>
          <p:cNvSpPr>
            <a:spLocks noGrp="1"/>
          </p:cNvSpPr>
          <p:nvPr>
            <p:ph idx="1"/>
          </p:nvPr>
        </p:nvSpPr>
        <p:spPr>
          <a:xfrm>
            <a:off x="3140765" y="1184194"/>
            <a:ext cx="8326020" cy="4992769"/>
          </a:xfrm>
        </p:spPr>
        <p:txBody>
          <a:bodyPr>
            <a:normAutofit lnSpcReduction="10000"/>
          </a:bodyPr>
          <a:lstStyle/>
          <a:p>
            <a:pPr marL="514350" indent="-514350">
              <a:buAutoNum type="arabicParenBoth"/>
            </a:pPr>
            <a:r>
              <a:rPr lang="en-US" dirty="0"/>
              <a:t>formation of a </a:t>
            </a:r>
            <a:r>
              <a:rPr lang="en-US" b="1" dirty="0"/>
              <a:t>baseline</a:t>
            </a:r>
            <a:r>
              <a:rPr lang="en-US" dirty="0"/>
              <a:t> of emoji use in a social media data</a:t>
            </a:r>
          </a:p>
          <a:p>
            <a:pPr marL="514350" indent="-514350">
              <a:buAutoNum type="arabicParenBoth"/>
            </a:pPr>
            <a:endParaRPr lang="en-US" dirty="0"/>
          </a:p>
          <a:p>
            <a:pPr marL="514350" indent="-514350">
              <a:buAutoNum type="arabicParenBoth"/>
            </a:pPr>
            <a:r>
              <a:rPr lang="en-US" dirty="0"/>
              <a:t>develop a framework to enable </a:t>
            </a:r>
            <a:r>
              <a:rPr lang="en-US" b="1" dirty="0"/>
              <a:t>comparison</a:t>
            </a:r>
            <a:r>
              <a:rPr lang="en-US" dirty="0"/>
              <a:t> of emoji use and structure in documents</a:t>
            </a:r>
          </a:p>
          <a:p>
            <a:pPr marL="514350" indent="-514350">
              <a:buAutoNum type="arabicParenBoth"/>
            </a:pPr>
            <a:endParaRPr lang="en-US" dirty="0"/>
          </a:p>
          <a:p>
            <a:pPr marL="514350" indent="-514350">
              <a:buAutoNum type="arabicParenBoth"/>
            </a:pPr>
            <a:r>
              <a:rPr lang="en-US" dirty="0"/>
              <a:t>identify communication </a:t>
            </a:r>
            <a:r>
              <a:rPr lang="en-US" b="1" dirty="0"/>
              <a:t>patterns</a:t>
            </a:r>
            <a:r>
              <a:rPr lang="en-US" dirty="0"/>
              <a:t> and emojis related to particular </a:t>
            </a:r>
            <a:r>
              <a:rPr lang="en-US" b="1" dirty="0"/>
              <a:t>events</a:t>
            </a:r>
            <a:r>
              <a:rPr lang="en-US" dirty="0"/>
              <a:t> and types of </a:t>
            </a:r>
            <a:r>
              <a:rPr lang="en-US" b="1" dirty="0"/>
              <a:t>places</a:t>
            </a:r>
            <a:r>
              <a:rPr lang="en-US" dirty="0"/>
              <a:t> </a:t>
            </a:r>
          </a:p>
          <a:p>
            <a:pPr marL="514350" indent="-514350">
              <a:buAutoNum type="arabicParenBoth"/>
            </a:pPr>
            <a:endParaRPr lang="en-US" dirty="0"/>
          </a:p>
          <a:p>
            <a:pPr marL="514350" indent="-514350">
              <a:buFont typeface="Arial" panose="020B0604020202020204" pitchFamily="34" charset="0"/>
              <a:buAutoNum type="arabicParenBoth"/>
            </a:pPr>
            <a:r>
              <a:rPr lang="en-US" dirty="0"/>
              <a:t>identify and describe emoji use relating to </a:t>
            </a:r>
            <a:r>
              <a:rPr lang="en-US" b="1" dirty="0"/>
              <a:t>individual</a:t>
            </a:r>
            <a:r>
              <a:rPr lang="en-US" dirty="0"/>
              <a:t> or </a:t>
            </a:r>
            <a:r>
              <a:rPr lang="en-US" b="1" dirty="0"/>
              <a:t>collective</a:t>
            </a:r>
            <a:r>
              <a:rPr lang="en-US" dirty="0"/>
              <a:t> </a:t>
            </a:r>
            <a:r>
              <a:rPr lang="en-US" b="1" dirty="0"/>
              <a:t>identities</a:t>
            </a:r>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35</a:t>
            </a:fld>
            <a:endParaRPr lang="en-US"/>
          </a:p>
        </p:txBody>
      </p:sp>
      <p:sp>
        <p:nvSpPr>
          <p:cNvPr id="5" name="TextBox 4">
            <a:extLst>
              <a:ext uri="{FF2B5EF4-FFF2-40B4-BE49-F238E27FC236}">
                <a16:creationId xmlns:a16="http://schemas.microsoft.com/office/drawing/2014/main" id="{F7B54D72-0B3C-AA47-BCCA-AB340D806367}"/>
              </a:ext>
            </a:extLst>
          </p:cNvPr>
          <p:cNvSpPr txBox="1"/>
          <p:nvPr/>
        </p:nvSpPr>
        <p:spPr>
          <a:xfrm>
            <a:off x="1474305" y="1206437"/>
            <a:ext cx="677065" cy="861774"/>
          </a:xfrm>
          <a:prstGeom prst="rect">
            <a:avLst/>
          </a:prstGeom>
          <a:noFill/>
        </p:spPr>
        <p:txBody>
          <a:bodyPr wrap="square" rtlCol="0">
            <a:spAutoFit/>
          </a:bodyPr>
          <a:lstStyle/>
          <a:p>
            <a:r>
              <a:rPr lang="en-US" sz="5000" dirty="0"/>
              <a:t>📊</a:t>
            </a:r>
          </a:p>
        </p:txBody>
      </p:sp>
      <p:sp>
        <p:nvSpPr>
          <p:cNvPr id="7" name="Rectangle 6">
            <a:extLst>
              <a:ext uri="{FF2B5EF4-FFF2-40B4-BE49-F238E27FC236}">
                <a16:creationId xmlns:a16="http://schemas.microsoft.com/office/drawing/2014/main" id="{8365FBE4-0D83-BA42-8571-358CC24137E7}"/>
              </a:ext>
            </a:extLst>
          </p:cNvPr>
          <p:cNvSpPr/>
          <p:nvPr/>
        </p:nvSpPr>
        <p:spPr>
          <a:xfrm>
            <a:off x="622852" y="2199861"/>
            <a:ext cx="11145078" cy="3565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5CE48AE4-1474-6846-923C-307F19E9C0D4}"/>
              </a:ext>
            </a:extLst>
          </p:cNvPr>
          <p:cNvSpPr>
            <a:spLocks noGrp="1"/>
          </p:cNvSpPr>
          <p:nvPr>
            <p:ph type="title"/>
          </p:nvPr>
        </p:nvSpPr>
        <p:spPr>
          <a:xfrm>
            <a:off x="484909" y="365126"/>
            <a:ext cx="10868891" cy="819068"/>
          </a:xfrm>
        </p:spPr>
        <p:txBody>
          <a:bodyPr>
            <a:normAutofit/>
          </a:bodyPr>
          <a:lstStyle/>
          <a:p>
            <a:r>
              <a:rPr lang="en-US" dirty="0"/>
              <a:t>RO 1: Baseline</a:t>
            </a:r>
          </a:p>
        </p:txBody>
      </p:sp>
    </p:spTree>
    <p:extLst>
      <p:ext uri="{BB962C8B-B14F-4D97-AF65-F5344CB8AC3E}">
        <p14:creationId xmlns:p14="http://schemas.microsoft.com/office/powerpoint/2010/main" val="842905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F14F00-CCE4-F148-B9C5-0BCA12BD814B}"/>
              </a:ext>
            </a:extLst>
          </p:cNvPr>
          <p:cNvSpPr>
            <a:spLocks noGrp="1"/>
          </p:cNvSpPr>
          <p:nvPr>
            <p:ph idx="1"/>
          </p:nvPr>
        </p:nvSpPr>
        <p:spPr>
          <a:xfrm>
            <a:off x="3140765" y="1184194"/>
            <a:ext cx="8326020" cy="4992769"/>
          </a:xfrm>
        </p:spPr>
        <p:txBody>
          <a:bodyPr>
            <a:normAutofit lnSpcReduction="10000"/>
          </a:bodyPr>
          <a:lstStyle/>
          <a:p>
            <a:pPr marL="514350" indent="-514350">
              <a:buAutoNum type="arabicParenBoth"/>
            </a:pPr>
            <a:r>
              <a:rPr lang="en-US" dirty="0"/>
              <a:t>formation of a </a:t>
            </a:r>
            <a:r>
              <a:rPr lang="en-US" b="1" dirty="0"/>
              <a:t>baseline</a:t>
            </a:r>
            <a:r>
              <a:rPr lang="en-US" dirty="0"/>
              <a:t> of emoji use in a social media data</a:t>
            </a:r>
          </a:p>
          <a:p>
            <a:pPr marL="514350" indent="-514350">
              <a:buAutoNum type="arabicParenBoth"/>
            </a:pPr>
            <a:endParaRPr lang="en-US" dirty="0"/>
          </a:p>
          <a:p>
            <a:pPr marL="514350" indent="-514350">
              <a:buAutoNum type="arabicParenBoth"/>
            </a:pPr>
            <a:r>
              <a:rPr lang="en-US" dirty="0"/>
              <a:t>develop a framework to enable </a:t>
            </a:r>
            <a:r>
              <a:rPr lang="en-US" b="1" dirty="0"/>
              <a:t>comparison</a:t>
            </a:r>
            <a:r>
              <a:rPr lang="en-US" dirty="0"/>
              <a:t> of emoji use and structure in documents</a:t>
            </a:r>
          </a:p>
          <a:p>
            <a:pPr marL="514350" indent="-514350">
              <a:buAutoNum type="arabicParenBoth"/>
            </a:pPr>
            <a:endParaRPr lang="en-US" dirty="0"/>
          </a:p>
          <a:p>
            <a:pPr marL="514350" indent="-514350">
              <a:buAutoNum type="arabicParenBoth"/>
            </a:pPr>
            <a:r>
              <a:rPr lang="en-US" dirty="0"/>
              <a:t>identify communication </a:t>
            </a:r>
            <a:r>
              <a:rPr lang="en-US" b="1" dirty="0"/>
              <a:t>patterns</a:t>
            </a:r>
            <a:r>
              <a:rPr lang="en-US" dirty="0"/>
              <a:t> and emojis related to particular </a:t>
            </a:r>
            <a:r>
              <a:rPr lang="en-US" b="1" dirty="0"/>
              <a:t>events</a:t>
            </a:r>
            <a:r>
              <a:rPr lang="en-US" dirty="0"/>
              <a:t> and types of </a:t>
            </a:r>
            <a:r>
              <a:rPr lang="en-US" b="1" dirty="0"/>
              <a:t>places</a:t>
            </a:r>
            <a:r>
              <a:rPr lang="en-US" dirty="0"/>
              <a:t> </a:t>
            </a:r>
          </a:p>
          <a:p>
            <a:pPr marL="514350" indent="-514350">
              <a:buAutoNum type="arabicParenBoth"/>
            </a:pPr>
            <a:endParaRPr lang="en-US" dirty="0"/>
          </a:p>
          <a:p>
            <a:pPr marL="514350" indent="-514350">
              <a:buFont typeface="Arial" panose="020B0604020202020204" pitchFamily="34" charset="0"/>
              <a:buAutoNum type="arabicParenBoth"/>
            </a:pPr>
            <a:r>
              <a:rPr lang="en-US" dirty="0"/>
              <a:t>identify and describe emoji use relating to </a:t>
            </a:r>
            <a:r>
              <a:rPr lang="en-US" b="1" dirty="0"/>
              <a:t>individual</a:t>
            </a:r>
            <a:r>
              <a:rPr lang="en-US" dirty="0"/>
              <a:t> or </a:t>
            </a:r>
            <a:r>
              <a:rPr lang="en-US" b="1" dirty="0"/>
              <a:t>collective</a:t>
            </a:r>
            <a:r>
              <a:rPr lang="en-US" dirty="0"/>
              <a:t> </a:t>
            </a:r>
            <a:r>
              <a:rPr lang="en-US" b="1" dirty="0"/>
              <a:t>identities</a:t>
            </a:r>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36</a:t>
            </a:fld>
            <a:endParaRPr lang="en-US"/>
          </a:p>
        </p:txBody>
      </p:sp>
      <p:sp>
        <p:nvSpPr>
          <p:cNvPr id="5" name="TextBox 4">
            <a:extLst>
              <a:ext uri="{FF2B5EF4-FFF2-40B4-BE49-F238E27FC236}">
                <a16:creationId xmlns:a16="http://schemas.microsoft.com/office/drawing/2014/main" id="{F7B54D72-0B3C-AA47-BCCA-AB340D806367}"/>
              </a:ext>
            </a:extLst>
          </p:cNvPr>
          <p:cNvSpPr txBox="1"/>
          <p:nvPr/>
        </p:nvSpPr>
        <p:spPr>
          <a:xfrm>
            <a:off x="1474305" y="1206437"/>
            <a:ext cx="677065" cy="861774"/>
          </a:xfrm>
          <a:prstGeom prst="rect">
            <a:avLst/>
          </a:prstGeom>
          <a:noFill/>
        </p:spPr>
        <p:txBody>
          <a:bodyPr wrap="square" rtlCol="0">
            <a:spAutoFit/>
          </a:bodyPr>
          <a:lstStyle/>
          <a:p>
            <a:r>
              <a:rPr lang="en-US" sz="5000" dirty="0"/>
              <a:t>📊</a:t>
            </a:r>
          </a:p>
        </p:txBody>
      </p:sp>
      <p:sp>
        <p:nvSpPr>
          <p:cNvPr id="6" name="TextBox 5">
            <a:extLst>
              <a:ext uri="{FF2B5EF4-FFF2-40B4-BE49-F238E27FC236}">
                <a16:creationId xmlns:a16="http://schemas.microsoft.com/office/drawing/2014/main" id="{B8EB44B6-BE7D-9647-B170-62B51074ED63}"/>
              </a:ext>
            </a:extLst>
          </p:cNvPr>
          <p:cNvSpPr txBox="1"/>
          <p:nvPr/>
        </p:nvSpPr>
        <p:spPr>
          <a:xfrm>
            <a:off x="902413" y="3719831"/>
            <a:ext cx="1900361" cy="861774"/>
          </a:xfrm>
          <a:prstGeom prst="rect">
            <a:avLst/>
          </a:prstGeom>
          <a:noFill/>
        </p:spPr>
        <p:txBody>
          <a:bodyPr wrap="square" rtlCol="0">
            <a:spAutoFit/>
          </a:bodyPr>
          <a:lstStyle/>
          <a:p>
            <a:pPr algn="ctr"/>
            <a:r>
              <a:rPr lang="en-US" sz="5000" dirty="0"/>
              <a:t>📆 🌍</a:t>
            </a:r>
          </a:p>
        </p:txBody>
      </p:sp>
      <p:grpSp>
        <p:nvGrpSpPr>
          <p:cNvPr id="12" name="Group 11">
            <a:extLst>
              <a:ext uri="{FF2B5EF4-FFF2-40B4-BE49-F238E27FC236}">
                <a16:creationId xmlns:a16="http://schemas.microsoft.com/office/drawing/2014/main" id="{11C7A7E1-BCCD-DE4D-A560-A53956104183}"/>
              </a:ext>
            </a:extLst>
          </p:cNvPr>
          <p:cNvGrpSpPr/>
          <p:nvPr/>
        </p:nvGrpSpPr>
        <p:grpSpPr>
          <a:xfrm>
            <a:off x="725215" y="2466774"/>
            <a:ext cx="2852309" cy="887151"/>
            <a:chOff x="399754" y="2490281"/>
            <a:chExt cx="2852309" cy="887151"/>
          </a:xfrm>
        </p:grpSpPr>
        <p:sp>
          <p:nvSpPr>
            <p:cNvPr id="8" name="TextBox 7">
              <a:extLst>
                <a:ext uri="{FF2B5EF4-FFF2-40B4-BE49-F238E27FC236}">
                  <a16:creationId xmlns:a16="http://schemas.microsoft.com/office/drawing/2014/main" id="{DDA13B11-A33E-4E44-80F6-F36A93CCD6AD}"/>
                </a:ext>
              </a:extLst>
            </p:cNvPr>
            <p:cNvSpPr txBox="1"/>
            <p:nvPr/>
          </p:nvSpPr>
          <p:spPr>
            <a:xfrm>
              <a:off x="1108644" y="2490281"/>
              <a:ext cx="1408386" cy="784830"/>
            </a:xfrm>
            <a:prstGeom prst="rect">
              <a:avLst/>
            </a:prstGeom>
            <a:noFill/>
          </p:spPr>
          <p:txBody>
            <a:bodyPr wrap="square" rtlCol="0">
              <a:spAutoFit/>
            </a:bodyPr>
            <a:lstStyle/>
            <a:p>
              <a:r>
                <a:rPr lang="en-US" sz="4500" dirty="0"/>
                <a:t>👍🏽</a:t>
              </a:r>
            </a:p>
          </p:txBody>
        </p:sp>
        <p:sp>
          <p:nvSpPr>
            <p:cNvPr id="9" name="TextBox 8">
              <a:extLst>
                <a:ext uri="{FF2B5EF4-FFF2-40B4-BE49-F238E27FC236}">
                  <a16:creationId xmlns:a16="http://schemas.microsoft.com/office/drawing/2014/main" id="{A79758D9-0D60-244D-8F6C-CA9DDDF51A5E}"/>
                </a:ext>
              </a:extLst>
            </p:cNvPr>
            <p:cNvSpPr txBox="1"/>
            <p:nvPr/>
          </p:nvSpPr>
          <p:spPr>
            <a:xfrm>
              <a:off x="1843677" y="2515658"/>
              <a:ext cx="1408386" cy="861774"/>
            </a:xfrm>
            <a:prstGeom prst="rect">
              <a:avLst/>
            </a:prstGeom>
            <a:noFill/>
          </p:spPr>
          <p:txBody>
            <a:bodyPr wrap="square" rtlCol="0">
              <a:spAutoFit/>
            </a:bodyPr>
            <a:lstStyle/>
            <a:p>
              <a:r>
                <a:rPr lang="en-US" sz="5000" dirty="0"/>
                <a:t>📕</a:t>
              </a:r>
            </a:p>
          </p:txBody>
        </p:sp>
        <p:sp>
          <p:nvSpPr>
            <p:cNvPr id="10" name="TextBox 9">
              <a:extLst>
                <a:ext uri="{FF2B5EF4-FFF2-40B4-BE49-F238E27FC236}">
                  <a16:creationId xmlns:a16="http://schemas.microsoft.com/office/drawing/2014/main" id="{0BF684EB-5A53-714B-8333-41B5C331CCB3}"/>
                </a:ext>
              </a:extLst>
            </p:cNvPr>
            <p:cNvSpPr txBox="1"/>
            <p:nvPr/>
          </p:nvSpPr>
          <p:spPr>
            <a:xfrm>
              <a:off x="399754" y="2499650"/>
              <a:ext cx="878156" cy="861774"/>
            </a:xfrm>
            <a:prstGeom prst="rect">
              <a:avLst/>
            </a:prstGeom>
            <a:noFill/>
          </p:spPr>
          <p:txBody>
            <a:bodyPr wrap="square" rtlCol="0">
              <a:spAutoFit/>
            </a:bodyPr>
            <a:lstStyle/>
            <a:p>
              <a:r>
                <a:rPr lang="en-US" sz="5000" dirty="0"/>
                <a:t>🔺</a:t>
              </a:r>
            </a:p>
          </p:txBody>
        </p:sp>
      </p:grpSp>
      <p:sp>
        <p:nvSpPr>
          <p:cNvPr id="11" name="TextBox 10">
            <a:extLst>
              <a:ext uri="{FF2B5EF4-FFF2-40B4-BE49-F238E27FC236}">
                <a16:creationId xmlns:a16="http://schemas.microsoft.com/office/drawing/2014/main" id="{0697B2C4-5A21-F44F-83B9-5B83983716D2}"/>
              </a:ext>
            </a:extLst>
          </p:cNvPr>
          <p:cNvSpPr txBox="1"/>
          <p:nvPr/>
        </p:nvSpPr>
        <p:spPr>
          <a:xfrm>
            <a:off x="1474305" y="4903224"/>
            <a:ext cx="677065" cy="861774"/>
          </a:xfrm>
          <a:prstGeom prst="rect">
            <a:avLst/>
          </a:prstGeom>
          <a:noFill/>
        </p:spPr>
        <p:txBody>
          <a:bodyPr wrap="square" rtlCol="0">
            <a:spAutoFit/>
          </a:bodyPr>
          <a:lstStyle/>
          <a:p>
            <a:r>
              <a:rPr lang="en-US" sz="5000" dirty="0"/>
              <a:t>👯‍♀️</a:t>
            </a:r>
          </a:p>
        </p:txBody>
      </p:sp>
      <p:sp>
        <p:nvSpPr>
          <p:cNvPr id="7" name="Rectangle 6">
            <a:extLst>
              <a:ext uri="{FF2B5EF4-FFF2-40B4-BE49-F238E27FC236}">
                <a16:creationId xmlns:a16="http://schemas.microsoft.com/office/drawing/2014/main" id="{8365FBE4-0D83-BA42-8571-358CC24137E7}"/>
              </a:ext>
            </a:extLst>
          </p:cNvPr>
          <p:cNvSpPr/>
          <p:nvPr/>
        </p:nvSpPr>
        <p:spPr>
          <a:xfrm>
            <a:off x="622852" y="1093003"/>
            <a:ext cx="11145078" cy="467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1FE0186-5CF7-A54D-8133-6ABB32593E1E}"/>
              </a:ext>
            </a:extLst>
          </p:cNvPr>
          <p:cNvSpPr txBox="1"/>
          <p:nvPr/>
        </p:nvSpPr>
        <p:spPr>
          <a:xfrm>
            <a:off x="4263568" y="1588342"/>
            <a:ext cx="6842380" cy="1569660"/>
          </a:xfrm>
          <a:prstGeom prst="rect">
            <a:avLst/>
          </a:prstGeom>
          <a:noFill/>
        </p:spPr>
        <p:txBody>
          <a:bodyPr wrap="square" rtlCol="0">
            <a:spAutoFit/>
          </a:bodyPr>
          <a:lstStyle/>
          <a:p>
            <a:pPr marL="285750" indent="-285750">
              <a:buFont typeface="Arial" panose="020B0604020202020204" pitchFamily="34" charset="0"/>
              <a:buChar char="•"/>
            </a:pPr>
            <a:r>
              <a:rPr lang="en-US" sz="3200" dirty="0"/>
              <a:t>Emoji use prevalence in dataset and across users</a:t>
            </a:r>
          </a:p>
          <a:p>
            <a:pPr marL="285750" indent="-285750">
              <a:buFont typeface="Arial" panose="020B0604020202020204" pitchFamily="34" charset="0"/>
              <a:buChar char="•"/>
            </a:pPr>
            <a:endParaRPr lang="en-US" sz="3200" dirty="0"/>
          </a:p>
        </p:txBody>
      </p:sp>
      <p:sp>
        <p:nvSpPr>
          <p:cNvPr id="14" name="TextBox 13">
            <a:extLst>
              <a:ext uri="{FF2B5EF4-FFF2-40B4-BE49-F238E27FC236}">
                <a16:creationId xmlns:a16="http://schemas.microsoft.com/office/drawing/2014/main" id="{6CCCE8A5-E298-8E43-A372-1D27F0122403}"/>
              </a:ext>
            </a:extLst>
          </p:cNvPr>
          <p:cNvSpPr txBox="1"/>
          <p:nvPr/>
        </p:nvSpPr>
        <p:spPr>
          <a:xfrm>
            <a:off x="622852" y="3781434"/>
            <a:ext cx="1638481" cy="1631216"/>
          </a:xfrm>
          <a:prstGeom prst="rect">
            <a:avLst/>
          </a:prstGeom>
          <a:noFill/>
        </p:spPr>
        <p:txBody>
          <a:bodyPr wrap="square" rtlCol="0">
            <a:spAutoFit/>
          </a:bodyPr>
          <a:lstStyle/>
          <a:p>
            <a:r>
              <a:rPr lang="en-US" sz="10000" dirty="0"/>
              <a:t>💁🏻‍♀️</a:t>
            </a:r>
          </a:p>
        </p:txBody>
      </p:sp>
      <p:sp>
        <p:nvSpPr>
          <p:cNvPr id="16" name="TextBox 15">
            <a:extLst>
              <a:ext uri="{FF2B5EF4-FFF2-40B4-BE49-F238E27FC236}">
                <a16:creationId xmlns:a16="http://schemas.microsoft.com/office/drawing/2014/main" id="{127C472B-0C5D-3D41-AA1C-A9BA9650094B}"/>
              </a:ext>
            </a:extLst>
          </p:cNvPr>
          <p:cNvSpPr txBox="1"/>
          <p:nvPr/>
        </p:nvSpPr>
        <p:spPr>
          <a:xfrm>
            <a:off x="1442092" y="2288997"/>
            <a:ext cx="2613501" cy="2246769"/>
          </a:xfrm>
          <a:prstGeom prst="rect">
            <a:avLst/>
          </a:prstGeom>
          <a:noFill/>
        </p:spPr>
        <p:txBody>
          <a:bodyPr wrap="square" rtlCol="0">
            <a:spAutoFit/>
          </a:bodyPr>
          <a:lstStyle/>
          <a:p>
            <a:r>
              <a:rPr lang="en-US" sz="14000" dirty="0"/>
              <a:t>💬</a:t>
            </a:r>
          </a:p>
        </p:txBody>
      </p:sp>
      <p:sp>
        <p:nvSpPr>
          <p:cNvPr id="18" name="Rectangle 17">
            <a:extLst>
              <a:ext uri="{FF2B5EF4-FFF2-40B4-BE49-F238E27FC236}">
                <a16:creationId xmlns:a16="http://schemas.microsoft.com/office/drawing/2014/main" id="{5EECDCF8-B120-E949-A531-23155FD3B24B}"/>
              </a:ext>
            </a:extLst>
          </p:cNvPr>
          <p:cNvSpPr/>
          <p:nvPr/>
        </p:nvSpPr>
        <p:spPr>
          <a:xfrm>
            <a:off x="1961163" y="2859189"/>
            <a:ext cx="912168" cy="26909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2CECBABA-180B-C342-A5D8-D3A4B19A2CB0}"/>
              </a:ext>
            </a:extLst>
          </p:cNvPr>
          <p:cNvSpPr txBox="1"/>
          <p:nvPr/>
        </p:nvSpPr>
        <p:spPr>
          <a:xfrm>
            <a:off x="1729719" y="2450125"/>
            <a:ext cx="1369809" cy="923330"/>
          </a:xfrm>
          <a:prstGeom prst="rect">
            <a:avLst/>
          </a:prstGeom>
          <a:noFill/>
        </p:spPr>
        <p:txBody>
          <a:bodyPr wrap="square" rtlCol="0">
            <a:spAutoFit/>
          </a:bodyPr>
          <a:lstStyle/>
          <a:p>
            <a:pPr algn="ctr"/>
            <a:r>
              <a:rPr lang="en-US" i="1" dirty="0"/>
              <a:t>Doesn’t everyone use emojis?</a:t>
            </a:r>
          </a:p>
        </p:txBody>
      </p:sp>
      <p:sp>
        <p:nvSpPr>
          <p:cNvPr id="26" name="Title 1">
            <a:extLst>
              <a:ext uri="{FF2B5EF4-FFF2-40B4-BE49-F238E27FC236}">
                <a16:creationId xmlns:a16="http://schemas.microsoft.com/office/drawing/2014/main" id="{317B8F3A-13D5-1E44-B8EC-982BCB59620A}"/>
              </a:ext>
            </a:extLst>
          </p:cNvPr>
          <p:cNvSpPr>
            <a:spLocks noGrp="1"/>
          </p:cNvSpPr>
          <p:nvPr>
            <p:ph type="title"/>
          </p:nvPr>
        </p:nvSpPr>
        <p:spPr>
          <a:xfrm>
            <a:off x="484909" y="365126"/>
            <a:ext cx="10868891" cy="819068"/>
          </a:xfrm>
        </p:spPr>
        <p:txBody>
          <a:bodyPr>
            <a:normAutofit/>
          </a:bodyPr>
          <a:lstStyle/>
          <a:p>
            <a:r>
              <a:rPr lang="en-US" dirty="0"/>
              <a:t>RO 1: Baseline</a:t>
            </a:r>
          </a:p>
        </p:txBody>
      </p:sp>
    </p:spTree>
    <p:extLst>
      <p:ext uri="{BB962C8B-B14F-4D97-AF65-F5344CB8AC3E}">
        <p14:creationId xmlns:p14="http://schemas.microsoft.com/office/powerpoint/2010/main" val="226945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F14F00-CCE4-F148-B9C5-0BCA12BD814B}"/>
              </a:ext>
            </a:extLst>
          </p:cNvPr>
          <p:cNvSpPr>
            <a:spLocks noGrp="1"/>
          </p:cNvSpPr>
          <p:nvPr>
            <p:ph idx="1"/>
          </p:nvPr>
        </p:nvSpPr>
        <p:spPr>
          <a:xfrm>
            <a:off x="3140765" y="1184194"/>
            <a:ext cx="8326020" cy="4992769"/>
          </a:xfrm>
        </p:spPr>
        <p:txBody>
          <a:bodyPr>
            <a:normAutofit lnSpcReduction="10000"/>
          </a:bodyPr>
          <a:lstStyle/>
          <a:p>
            <a:pPr marL="514350" indent="-514350">
              <a:buAutoNum type="arabicParenBoth"/>
            </a:pPr>
            <a:r>
              <a:rPr lang="en-US" dirty="0"/>
              <a:t>formation of a </a:t>
            </a:r>
            <a:r>
              <a:rPr lang="en-US" b="1" dirty="0"/>
              <a:t>baseline</a:t>
            </a:r>
            <a:r>
              <a:rPr lang="en-US" dirty="0"/>
              <a:t> of emoji use in a social media data</a:t>
            </a:r>
          </a:p>
          <a:p>
            <a:pPr marL="514350" indent="-514350">
              <a:buAutoNum type="arabicParenBoth"/>
            </a:pPr>
            <a:endParaRPr lang="en-US" dirty="0"/>
          </a:p>
          <a:p>
            <a:pPr marL="514350" indent="-514350">
              <a:buAutoNum type="arabicParenBoth"/>
            </a:pPr>
            <a:r>
              <a:rPr lang="en-US" dirty="0"/>
              <a:t>develop a framework to enable </a:t>
            </a:r>
            <a:r>
              <a:rPr lang="en-US" b="1" dirty="0"/>
              <a:t>comparison</a:t>
            </a:r>
            <a:r>
              <a:rPr lang="en-US" dirty="0"/>
              <a:t> of emoji use and structure in documents</a:t>
            </a:r>
          </a:p>
          <a:p>
            <a:pPr marL="514350" indent="-514350">
              <a:buAutoNum type="arabicParenBoth"/>
            </a:pPr>
            <a:endParaRPr lang="en-US" dirty="0"/>
          </a:p>
          <a:p>
            <a:pPr marL="514350" indent="-514350">
              <a:buAutoNum type="arabicParenBoth"/>
            </a:pPr>
            <a:r>
              <a:rPr lang="en-US" dirty="0"/>
              <a:t>identify communication </a:t>
            </a:r>
            <a:r>
              <a:rPr lang="en-US" b="1" dirty="0"/>
              <a:t>patterns</a:t>
            </a:r>
            <a:r>
              <a:rPr lang="en-US" dirty="0"/>
              <a:t> and emojis related to particular </a:t>
            </a:r>
            <a:r>
              <a:rPr lang="en-US" b="1" dirty="0"/>
              <a:t>events</a:t>
            </a:r>
            <a:r>
              <a:rPr lang="en-US" dirty="0"/>
              <a:t> and types of </a:t>
            </a:r>
            <a:r>
              <a:rPr lang="en-US" b="1" dirty="0"/>
              <a:t>places</a:t>
            </a:r>
            <a:r>
              <a:rPr lang="en-US" dirty="0"/>
              <a:t> </a:t>
            </a:r>
          </a:p>
          <a:p>
            <a:pPr marL="514350" indent="-514350">
              <a:buAutoNum type="arabicParenBoth"/>
            </a:pPr>
            <a:endParaRPr lang="en-US" dirty="0"/>
          </a:p>
          <a:p>
            <a:pPr marL="514350" indent="-514350">
              <a:buFont typeface="Arial" panose="020B0604020202020204" pitchFamily="34" charset="0"/>
              <a:buAutoNum type="arabicParenBoth"/>
            </a:pPr>
            <a:r>
              <a:rPr lang="en-US" dirty="0"/>
              <a:t>identify and describe emoji use relating to </a:t>
            </a:r>
            <a:r>
              <a:rPr lang="en-US" b="1" dirty="0"/>
              <a:t>individual</a:t>
            </a:r>
            <a:r>
              <a:rPr lang="en-US" dirty="0"/>
              <a:t> or </a:t>
            </a:r>
            <a:r>
              <a:rPr lang="en-US" b="1" dirty="0"/>
              <a:t>collective</a:t>
            </a:r>
            <a:r>
              <a:rPr lang="en-US" dirty="0"/>
              <a:t> </a:t>
            </a:r>
            <a:r>
              <a:rPr lang="en-US" b="1" dirty="0"/>
              <a:t>identities</a:t>
            </a:r>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37</a:t>
            </a:fld>
            <a:endParaRPr lang="en-US"/>
          </a:p>
        </p:txBody>
      </p:sp>
      <p:sp>
        <p:nvSpPr>
          <p:cNvPr id="5" name="TextBox 4">
            <a:extLst>
              <a:ext uri="{FF2B5EF4-FFF2-40B4-BE49-F238E27FC236}">
                <a16:creationId xmlns:a16="http://schemas.microsoft.com/office/drawing/2014/main" id="{F7B54D72-0B3C-AA47-BCCA-AB340D806367}"/>
              </a:ext>
            </a:extLst>
          </p:cNvPr>
          <p:cNvSpPr txBox="1"/>
          <p:nvPr/>
        </p:nvSpPr>
        <p:spPr>
          <a:xfrm>
            <a:off x="1474305" y="1206437"/>
            <a:ext cx="677065" cy="861774"/>
          </a:xfrm>
          <a:prstGeom prst="rect">
            <a:avLst/>
          </a:prstGeom>
          <a:noFill/>
        </p:spPr>
        <p:txBody>
          <a:bodyPr wrap="square" rtlCol="0">
            <a:spAutoFit/>
          </a:bodyPr>
          <a:lstStyle/>
          <a:p>
            <a:r>
              <a:rPr lang="en-US" sz="5000" dirty="0"/>
              <a:t>📊</a:t>
            </a:r>
          </a:p>
        </p:txBody>
      </p:sp>
      <p:sp>
        <p:nvSpPr>
          <p:cNvPr id="6" name="TextBox 5">
            <a:extLst>
              <a:ext uri="{FF2B5EF4-FFF2-40B4-BE49-F238E27FC236}">
                <a16:creationId xmlns:a16="http://schemas.microsoft.com/office/drawing/2014/main" id="{B8EB44B6-BE7D-9647-B170-62B51074ED63}"/>
              </a:ext>
            </a:extLst>
          </p:cNvPr>
          <p:cNvSpPr txBox="1"/>
          <p:nvPr/>
        </p:nvSpPr>
        <p:spPr>
          <a:xfrm>
            <a:off x="902413" y="3719831"/>
            <a:ext cx="1900361" cy="861774"/>
          </a:xfrm>
          <a:prstGeom prst="rect">
            <a:avLst/>
          </a:prstGeom>
          <a:noFill/>
        </p:spPr>
        <p:txBody>
          <a:bodyPr wrap="square" rtlCol="0">
            <a:spAutoFit/>
          </a:bodyPr>
          <a:lstStyle/>
          <a:p>
            <a:pPr algn="ctr"/>
            <a:r>
              <a:rPr lang="en-US" sz="5000" dirty="0"/>
              <a:t>📆 🌍</a:t>
            </a:r>
          </a:p>
        </p:txBody>
      </p:sp>
      <p:grpSp>
        <p:nvGrpSpPr>
          <p:cNvPr id="12" name="Group 11">
            <a:extLst>
              <a:ext uri="{FF2B5EF4-FFF2-40B4-BE49-F238E27FC236}">
                <a16:creationId xmlns:a16="http://schemas.microsoft.com/office/drawing/2014/main" id="{11C7A7E1-BCCD-DE4D-A560-A53956104183}"/>
              </a:ext>
            </a:extLst>
          </p:cNvPr>
          <p:cNvGrpSpPr/>
          <p:nvPr/>
        </p:nvGrpSpPr>
        <p:grpSpPr>
          <a:xfrm>
            <a:off x="725215" y="2466774"/>
            <a:ext cx="2852309" cy="887151"/>
            <a:chOff x="399754" y="2490281"/>
            <a:chExt cx="2852309" cy="887151"/>
          </a:xfrm>
        </p:grpSpPr>
        <p:sp>
          <p:nvSpPr>
            <p:cNvPr id="8" name="TextBox 7">
              <a:extLst>
                <a:ext uri="{FF2B5EF4-FFF2-40B4-BE49-F238E27FC236}">
                  <a16:creationId xmlns:a16="http://schemas.microsoft.com/office/drawing/2014/main" id="{DDA13B11-A33E-4E44-80F6-F36A93CCD6AD}"/>
                </a:ext>
              </a:extLst>
            </p:cNvPr>
            <p:cNvSpPr txBox="1"/>
            <p:nvPr/>
          </p:nvSpPr>
          <p:spPr>
            <a:xfrm>
              <a:off x="1108644" y="2490281"/>
              <a:ext cx="1408386" cy="784830"/>
            </a:xfrm>
            <a:prstGeom prst="rect">
              <a:avLst/>
            </a:prstGeom>
            <a:noFill/>
          </p:spPr>
          <p:txBody>
            <a:bodyPr wrap="square" rtlCol="0">
              <a:spAutoFit/>
            </a:bodyPr>
            <a:lstStyle/>
            <a:p>
              <a:r>
                <a:rPr lang="en-US" sz="4500" dirty="0"/>
                <a:t>👍🏽</a:t>
              </a:r>
            </a:p>
          </p:txBody>
        </p:sp>
        <p:sp>
          <p:nvSpPr>
            <p:cNvPr id="9" name="TextBox 8">
              <a:extLst>
                <a:ext uri="{FF2B5EF4-FFF2-40B4-BE49-F238E27FC236}">
                  <a16:creationId xmlns:a16="http://schemas.microsoft.com/office/drawing/2014/main" id="{A79758D9-0D60-244D-8F6C-CA9DDDF51A5E}"/>
                </a:ext>
              </a:extLst>
            </p:cNvPr>
            <p:cNvSpPr txBox="1"/>
            <p:nvPr/>
          </p:nvSpPr>
          <p:spPr>
            <a:xfrm>
              <a:off x="1843677" y="2515658"/>
              <a:ext cx="1408386" cy="861774"/>
            </a:xfrm>
            <a:prstGeom prst="rect">
              <a:avLst/>
            </a:prstGeom>
            <a:noFill/>
          </p:spPr>
          <p:txBody>
            <a:bodyPr wrap="square" rtlCol="0">
              <a:spAutoFit/>
            </a:bodyPr>
            <a:lstStyle/>
            <a:p>
              <a:r>
                <a:rPr lang="en-US" sz="5000" dirty="0"/>
                <a:t>📕</a:t>
              </a:r>
            </a:p>
          </p:txBody>
        </p:sp>
        <p:sp>
          <p:nvSpPr>
            <p:cNvPr id="10" name="TextBox 9">
              <a:extLst>
                <a:ext uri="{FF2B5EF4-FFF2-40B4-BE49-F238E27FC236}">
                  <a16:creationId xmlns:a16="http://schemas.microsoft.com/office/drawing/2014/main" id="{0BF684EB-5A53-714B-8333-41B5C331CCB3}"/>
                </a:ext>
              </a:extLst>
            </p:cNvPr>
            <p:cNvSpPr txBox="1"/>
            <p:nvPr/>
          </p:nvSpPr>
          <p:spPr>
            <a:xfrm>
              <a:off x="399754" y="2499650"/>
              <a:ext cx="878156" cy="861774"/>
            </a:xfrm>
            <a:prstGeom prst="rect">
              <a:avLst/>
            </a:prstGeom>
            <a:noFill/>
          </p:spPr>
          <p:txBody>
            <a:bodyPr wrap="square" rtlCol="0">
              <a:spAutoFit/>
            </a:bodyPr>
            <a:lstStyle/>
            <a:p>
              <a:r>
                <a:rPr lang="en-US" sz="5000" dirty="0"/>
                <a:t>🔺</a:t>
              </a:r>
            </a:p>
          </p:txBody>
        </p:sp>
      </p:grpSp>
      <p:sp>
        <p:nvSpPr>
          <p:cNvPr id="11" name="TextBox 10">
            <a:extLst>
              <a:ext uri="{FF2B5EF4-FFF2-40B4-BE49-F238E27FC236}">
                <a16:creationId xmlns:a16="http://schemas.microsoft.com/office/drawing/2014/main" id="{0697B2C4-5A21-F44F-83B9-5B83983716D2}"/>
              </a:ext>
            </a:extLst>
          </p:cNvPr>
          <p:cNvSpPr txBox="1"/>
          <p:nvPr/>
        </p:nvSpPr>
        <p:spPr>
          <a:xfrm>
            <a:off x="1474305" y="4903224"/>
            <a:ext cx="677065" cy="861774"/>
          </a:xfrm>
          <a:prstGeom prst="rect">
            <a:avLst/>
          </a:prstGeom>
          <a:noFill/>
        </p:spPr>
        <p:txBody>
          <a:bodyPr wrap="square" rtlCol="0">
            <a:spAutoFit/>
          </a:bodyPr>
          <a:lstStyle/>
          <a:p>
            <a:r>
              <a:rPr lang="en-US" sz="5000" dirty="0"/>
              <a:t>👯‍♀️</a:t>
            </a:r>
          </a:p>
        </p:txBody>
      </p:sp>
      <p:sp>
        <p:nvSpPr>
          <p:cNvPr id="7" name="Rectangle 6">
            <a:extLst>
              <a:ext uri="{FF2B5EF4-FFF2-40B4-BE49-F238E27FC236}">
                <a16:creationId xmlns:a16="http://schemas.microsoft.com/office/drawing/2014/main" id="{8365FBE4-0D83-BA42-8571-358CC24137E7}"/>
              </a:ext>
            </a:extLst>
          </p:cNvPr>
          <p:cNvSpPr/>
          <p:nvPr/>
        </p:nvSpPr>
        <p:spPr>
          <a:xfrm>
            <a:off x="622852" y="1093003"/>
            <a:ext cx="11145078" cy="467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1FE0186-5CF7-A54D-8133-6ABB32593E1E}"/>
              </a:ext>
            </a:extLst>
          </p:cNvPr>
          <p:cNvSpPr txBox="1"/>
          <p:nvPr/>
        </p:nvSpPr>
        <p:spPr>
          <a:xfrm>
            <a:off x="4263568" y="1588342"/>
            <a:ext cx="6842380" cy="2062103"/>
          </a:xfrm>
          <a:prstGeom prst="rect">
            <a:avLst/>
          </a:prstGeom>
          <a:noFill/>
        </p:spPr>
        <p:txBody>
          <a:bodyPr wrap="square" rtlCol="0">
            <a:spAutoFit/>
          </a:bodyPr>
          <a:lstStyle/>
          <a:p>
            <a:pPr marL="285750" indent="-285750">
              <a:buFont typeface="Arial" panose="020B0604020202020204" pitchFamily="34" charset="0"/>
              <a:buChar char="•"/>
            </a:pPr>
            <a:r>
              <a:rPr lang="en-US" sz="3200" dirty="0"/>
              <a:t>Emoji use prevalence in dataset and across users</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Which emojis are used</a:t>
            </a:r>
          </a:p>
        </p:txBody>
      </p:sp>
      <p:sp>
        <p:nvSpPr>
          <p:cNvPr id="14" name="TextBox 13">
            <a:extLst>
              <a:ext uri="{FF2B5EF4-FFF2-40B4-BE49-F238E27FC236}">
                <a16:creationId xmlns:a16="http://schemas.microsoft.com/office/drawing/2014/main" id="{6CCCE8A5-E298-8E43-A372-1D27F0122403}"/>
              </a:ext>
            </a:extLst>
          </p:cNvPr>
          <p:cNvSpPr txBox="1"/>
          <p:nvPr/>
        </p:nvSpPr>
        <p:spPr>
          <a:xfrm>
            <a:off x="622852" y="3781434"/>
            <a:ext cx="1638481" cy="1631216"/>
          </a:xfrm>
          <a:prstGeom prst="rect">
            <a:avLst/>
          </a:prstGeom>
          <a:noFill/>
        </p:spPr>
        <p:txBody>
          <a:bodyPr wrap="square" rtlCol="0">
            <a:spAutoFit/>
          </a:bodyPr>
          <a:lstStyle/>
          <a:p>
            <a:r>
              <a:rPr lang="en-US" sz="10000" dirty="0"/>
              <a:t>💁🏻‍♀️</a:t>
            </a:r>
          </a:p>
        </p:txBody>
      </p:sp>
      <p:sp>
        <p:nvSpPr>
          <p:cNvPr id="16" name="TextBox 15">
            <a:extLst>
              <a:ext uri="{FF2B5EF4-FFF2-40B4-BE49-F238E27FC236}">
                <a16:creationId xmlns:a16="http://schemas.microsoft.com/office/drawing/2014/main" id="{127C472B-0C5D-3D41-AA1C-A9BA9650094B}"/>
              </a:ext>
            </a:extLst>
          </p:cNvPr>
          <p:cNvSpPr txBox="1"/>
          <p:nvPr/>
        </p:nvSpPr>
        <p:spPr>
          <a:xfrm>
            <a:off x="1442092" y="2288997"/>
            <a:ext cx="2613501" cy="2246769"/>
          </a:xfrm>
          <a:prstGeom prst="rect">
            <a:avLst/>
          </a:prstGeom>
          <a:noFill/>
        </p:spPr>
        <p:txBody>
          <a:bodyPr wrap="square" rtlCol="0">
            <a:spAutoFit/>
          </a:bodyPr>
          <a:lstStyle/>
          <a:p>
            <a:r>
              <a:rPr lang="en-US" sz="14000" dirty="0"/>
              <a:t>💬</a:t>
            </a:r>
          </a:p>
        </p:txBody>
      </p:sp>
      <p:sp>
        <p:nvSpPr>
          <p:cNvPr id="18" name="Rectangle 17">
            <a:extLst>
              <a:ext uri="{FF2B5EF4-FFF2-40B4-BE49-F238E27FC236}">
                <a16:creationId xmlns:a16="http://schemas.microsoft.com/office/drawing/2014/main" id="{5EECDCF8-B120-E949-A531-23155FD3B24B}"/>
              </a:ext>
            </a:extLst>
          </p:cNvPr>
          <p:cNvSpPr/>
          <p:nvPr/>
        </p:nvSpPr>
        <p:spPr>
          <a:xfrm>
            <a:off x="1961163" y="2859189"/>
            <a:ext cx="912168" cy="269098"/>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2CECBABA-180B-C342-A5D8-D3A4B19A2CB0}"/>
              </a:ext>
            </a:extLst>
          </p:cNvPr>
          <p:cNvSpPr txBox="1"/>
          <p:nvPr/>
        </p:nvSpPr>
        <p:spPr>
          <a:xfrm>
            <a:off x="1729719" y="2450125"/>
            <a:ext cx="1369809" cy="923330"/>
          </a:xfrm>
          <a:prstGeom prst="rect">
            <a:avLst/>
          </a:prstGeom>
          <a:noFill/>
        </p:spPr>
        <p:txBody>
          <a:bodyPr wrap="square" rtlCol="0">
            <a:spAutoFit/>
          </a:bodyPr>
          <a:lstStyle/>
          <a:p>
            <a:pPr algn="ctr"/>
            <a:r>
              <a:rPr lang="en-US" i="1" dirty="0"/>
              <a:t>Doesn’t everyone use emojis?</a:t>
            </a:r>
          </a:p>
        </p:txBody>
      </p:sp>
      <p:pic>
        <p:nvPicPr>
          <p:cNvPr id="20" name="Picture 19">
            <a:extLst>
              <a:ext uri="{FF2B5EF4-FFF2-40B4-BE49-F238E27FC236}">
                <a16:creationId xmlns:a16="http://schemas.microsoft.com/office/drawing/2014/main" id="{DD69B4A1-50AE-774A-AC1D-6369B70A4F21}"/>
              </a:ext>
            </a:extLst>
          </p:cNvPr>
          <p:cNvPicPr>
            <a:picLocks noChangeAspect="1"/>
          </p:cNvPicPr>
          <p:nvPr/>
        </p:nvPicPr>
        <p:blipFill>
          <a:blip r:embed="rId3"/>
          <a:stretch>
            <a:fillRect/>
          </a:stretch>
        </p:blipFill>
        <p:spPr>
          <a:xfrm>
            <a:off x="4730576" y="3827943"/>
            <a:ext cx="1171258" cy="1326735"/>
          </a:xfrm>
          <a:prstGeom prst="rect">
            <a:avLst/>
          </a:prstGeom>
        </p:spPr>
      </p:pic>
      <p:pic>
        <p:nvPicPr>
          <p:cNvPr id="21" name="Picture 20">
            <a:extLst>
              <a:ext uri="{FF2B5EF4-FFF2-40B4-BE49-F238E27FC236}">
                <a16:creationId xmlns:a16="http://schemas.microsoft.com/office/drawing/2014/main" id="{673DBDF8-1A07-224F-96A8-5EC43B3B33D5}"/>
              </a:ext>
            </a:extLst>
          </p:cNvPr>
          <p:cNvPicPr>
            <a:picLocks noChangeAspect="1"/>
          </p:cNvPicPr>
          <p:nvPr/>
        </p:nvPicPr>
        <p:blipFill>
          <a:blip r:embed="rId4"/>
          <a:stretch>
            <a:fillRect/>
          </a:stretch>
        </p:blipFill>
        <p:spPr>
          <a:xfrm>
            <a:off x="3565591" y="5186919"/>
            <a:ext cx="3835400" cy="1155700"/>
          </a:xfrm>
          <a:prstGeom prst="rect">
            <a:avLst/>
          </a:prstGeom>
        </p:spPr>
      </p:pic>
      <p:pic>
        <p:nvPicPr>
          <p:cNvPr id="22" name="Picture 21">
            <a:extLst>
              <a:ext uri="{FF2B5EF4-FFF2-40B4-BE49-F238E27FC236}">
                <a16:creationId xmlns:a16="http://schemas.microsoft.com/office/drawing/2014/main" id="{B2696427-C7B3-B94C-9FC3-807496BFF3FC}"/>
              </a:ext>
            </a:extLst>
          </p:cNvPr>
          <p:cNvPicPr/>
          <p:nvPr/>
        </p:nvPicPr>
        <p:blipFill rotWithShape="1">
          <a:blip r:embed="rId5" cstate="print">
            <a:extLst>
              <a:ext uri="{28A0092B-C50C-407E-A947-70E740481C1C}">
                <a14:useLocalDpi xmlns:a14="http://schemas.microsoft.com/office/drawing/2010/main" val="0"/>
              </a:ext>
            </a:extLst>
          </a:blip>
          <a:srcRect l="34866" t="6484" b="4948"/>
          <a:stretch/>
        </p:blipFill>
        <p:spPr bwMode="auto">
          <a:xfrm>
            <a:off x="7865619" y="3971470"/>
            <a:ext cx="2270539" cy="2023408"/>
          </a:xfrm>
          <a:prstGeom prst="rect">
            <a:avLst/>
          </a:prstGeom>
          <a:ln>
            <a:noFill/>
          </a:ln>
          <a:extLst>
            <a:ext uri="{53640926-AAD7-44D8-BBD7-CCE9431645EC}">
              <a14:shadowObscured xmlns:a14="http://schemas.microsoft.com/office/drawing/2010/main"/>
            </a:ext>
          </a:extLst>
        </p:spPr>
      </p:pic>
      <p:sp>
        <p:nvSpPr>
          <p:cNvPr id="23" name="TextBox 22">
            <a:extLst>
              <a:ext uri="{FF2B5EF4-FFF2-40B4-BE49-F238E27FC236}">
                <a16:creationId xmlns:a16="http://schemas.microsoft.com/office/drawing/2014/main" id="{0012447B-1C54-134D-BFAB-A01ACBF86432}"/>
              </a:ext>
            </a:extLst>
          </p:cNvPr>
          <p:cNvSpPr txBox="1"/>
          <p:nvPr/>
        </p:nvSpPr>
        <p:spPr>
          <a:xfrm>
            <a:off x="8245488" y="6033913"/>
            <a:ext cx="1510799" cy="369332"/>
          </a:xfrm>
          <a:prstGeom prst="rect">
            <a:avLst/>
          </a:prstGeom>
          <a:noFill/>
        </p:spPr>
        <p:txBody>
          <a:bodyPr wrap="square" rtlCol="0">
            <a:spAutoFit/>
          </a:bodyPr>
          <a:lstStyle/>
          <a:p>
            <a:pPr algn="ctr"/>
            <a:r>
              <a:rPr lang="en-US" dirty="0">
                <a:solidFill>
                  <a:schemeClr val="bg1">
                    <a:lumMod val="65000"/>
                  </a:schemeClr>
                </a:solidFill>
              </a:rPr>
              <a:t>Unicode</a:t>
            </a:r>
          </a:p>
        </p:txBody>
      </p:sp>
      <p:sp>
        <p:nvSpPr>
          <p:cNvPr id="24" name="TextBox 23">
            <a:extLst>
              <a:ext uri="{FF2B5EF4-FFF2-40B4-BE49-F238E27FC236}">
                <a16:creationId xmlns:a16="http://schemas.microsoft.com/office/drawing/2014/main" id="{B65B86D7-74D4-4B4A-832E-6638D45D6D75}"/>
              </a:ext>
            </a:extLst>
          </p:cNvPr>
          <p:cNvSpPr txBox="1"/>
          <p:nvPr/>
        </p:nvSpPr>
        <p:spPr>
          <a:xfrm>
            <a:off x="6331172" y="3836488"/>
            <a:ext cx="1510799" cy="369332"/>
          </a:xfrm>
          <a:prstGeom prst="rect">
            <a:avLst/>
          </a:prstGeom>
          <a:noFill/>
        </p:spPr>
        <p:txBody>
          <a:bodyPr wrap="square" rtlCol="0">
            <a:spAutoFit/>
          </a:bodyPr>
          <a:lstStyle/>
          <a:p>
            <a:pPr algn="r"/>
            <a:r>
              <a:rPr lang="en-US" i="1" dirty="0"/>
              <a:t>Group</a:t>
            </a:r>
          </a:p>
        </p:txBody>
      </p:sp>
      <p:sp>
        <p:nvSpPr>
          <p:cNvPr id="25" name="TextBox 24">
            <a:extLst>
              <a:ext uri="{FF2B5EF4-FFF2-40B4-BE49-F238E27FC236}">
                <a16:creationId xmlns:a16="http://schemas.microsoft.com/office/drawing/2014/main" id="{B263E6AD-1EE2-F446-8F5E-F44804DCC58E}"/>
              </a:ext>
            </a:extLst>
          </p:cNvPr>
          <p:cNvSpPr txBox="1"/>
          <p:nvPr/>
        </p:nvSpPr>
        <p:spPr>
          <a:xfrm>
            <a:off x="6331172" y="4167800"/>
            <a:ext cx="1510799" cy="369332"/>
          </a:xfrm>
          <a:prstGeom prst="rect">
            <a:avLst/>
          </a:prstGeom>
          <a:noFill/>
        </p:spPr>
        <p:txBody>
          <a:bodyPr wrap="square" rtlCol="0">
            <a:spAutoFit/>
          </a:bodyPr>
          <a:lstStyle/>
          <a:p>
            <a:pPr algn="r"/>
            <a:r>
              <a:rPr lang="en-US" i="1" dirty="0"/>
              <a:t>Sub-group</a:t>
            </a:r>
          </a:p>
        </p:txBody>
      </p:sp>
      <p:sp>
        <p:nvSpPr>
          <p:cNvPr id="26" name="Title 1">
            <a:extLst>
              <a:ext uri="{FF2B5EF4-FFF2-40B4-BE49-F238E27FC236}">
                <a16:creationId xmlns:a16="http://schemas.microsoft.com/office/drawing/2014/main" id="{317B8F3A-13D5-1E44-B8EC-982BCB59620A}"/>
              </a:ext>
            </a:extLst>
          </p:cNvPr>
          <p:cNvSpPr>
            <a:spLocks noGrp="1"/>
          </p:cNvSpPr>
          <p:nvPr>
            <p:ph type="title"/>
          </p:nvPr>
        </p:nvSpPr>
        <p:spPr>
          <a:xfrm>
            <a:off x="484909" y="365126"/>
            <a:ext cx="10868891" cy="819068"/>
          </a:xfrm>
        </p:spPr>
        <p:txBody>
          <a:bodyPr>
            <a:normAutofit/>
          </a:bodyPr>
          <a:lstStyle/>
          <a:p>
            <a:r>
              <a:rPr lang="en-US" dirty="0"/>
              <a:t>RO 1: Baseline</a:t>
            </a:r>
          </a:p>
        </p:txBody>
      </p:sp>
    </p:spTree>
    <p:extLst>
      <p:ext uri="{BB962C8B-B14F-4D97-AF65-F5344CB8AC3E}">
        <p14:creationId xmlns:p14="http://schemas.microsoft.com/office/powerpoint/2010/main" val="1442779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F14F00-CCE4-F148-B9C5-0BCA12BD814B}"/>
              </a:ext>
            </a:extLst>
          </p:cNvPr>
          <p:cNvSpPr>
            <a:spLocks noGrp="1"/>
          </p:cNvSpPr>
          <p:nvPr>
            <p:ph idx="1"/>
          </p:nvPr>
        </p:nvSpPr>
        <p:spPr>
          <a:xfrm>
            <a:off x="3140765" y="1184194"/>
            <a:ext cx="8326020" cy="4992769"/>
          </a:xfrm>
        </p:spPr>
        <p:txBody>
          <a:bodyPr>
            <a:normAutofit lnSpcReduction="10000"/>
          </a:bodyPr>
          <a:lstStyle/>
          <a:p>
            <a:pPr marL="514350" indent="-514350">
              <a:buAutoNum type="arabicParenBoth"/>
            </a:pPr>
            <a:r>
              <a:rPr lang="en-US" dirty="0"/>
              <a:t>formation of a </a:t>
            </a:r>
            <a:r>
              <a:rPr lang="en-US" b="1" dirty="0"/>
              <a:t>baseline</a:t>
            </a:r>
            <a:r>
              <a:rPr lang="en-US" dirty="0"/>
              <a:t> of emoji use in a social media data</a:t>
            </a:r>
          </a:p>
          <a:p>
            <a:pPr marL="514350" indent="-514350">
              <a:buAutoNum type="arabicParenBoth"/>
            </a:pPr>
            <a:endParaRPr lang="en-US" dirty="0"/>
          </a:p>
          <a:p>
            <a:pPr marL="514350" indent="-514350">
              <a:buAutoNum type="arabicParenBoth"/>
            </a:pPr>
            <a:r>
              <a:rPr lang="en-US" dirty="0"/>
              <a:t>develop a framework to enable </a:t>
            </a:r>
            <a:r>
              <a:rPr lang="en-US" b="1" dirty="0"/>
              <a:t>comparison</a:t>
            </a:r>
            <a:r>
              <a:rPr lang="en-US" dirty="0"/>
              <a:t> of emoji use and structure in documents</a:t>
            </a:r>
          </a:p>
          <a:p>
            <a:pPr marL="514350" indent="-514350">
              <a:buAutoNum type="arabicParenBoth"/>
            </a:pPr>
            <a:endParaRPr lang="en-US" dirty="0"/>
          </a:p>
          <a:p>
            <a:pPr marL="514350" indent="-514350">
              <a:buAutoNum type="arabicParenBoth"/>
            </a:pPr>
            <a:r>
              <a:rPr lang="en-US" dirty="0"/>
              <a:t>identify communication </a:t>
            </a:r>
            <a:r>
              <a:rPr lang="en-US" b="1" dirty="0"/>
              <a:t>patterns</a:t>
            </a:r>
            <a:r>
              <a:rPr lang="en-US" dirty="0"/>
              <a:t> and emojis related to particular </a:t>
            </a:r>
            <a:r>
              <a:rPr lang="en-US" b="1" dirty="0"/>
              <a:t>events</a:t>
            </a:r>
            <a:r>
              <a:rPr lang="en-US" dirty="0"/>
              <a:t> and types of </a:t>
            </a:r>
            <a:r>
              <a:rPr lang="en-US" b="1" dirty="0"/>
              <a:t>places</a:t>
            </a:r>
            <a:r>
              <a:rPr lang="en-US" dirty="0"/>
              <a:t> </a:t>
            </a:r>
          </a:p>
          <a:p>
            <a:pPr marL="514350" indent="-514350">
              <a:buAutoNum type="arabicParenBoth"/>
            </a:pPr>
            <a:endParaRPr lang="en-US" dirty="0"/>
          </a:p>
          <a:p>
            <a:pPr marL="514350" indent="-514350">
              <a:buFont typeface="Arial" panose="020B0604020202020204" pitchFamily="34" charset="0"/>
              <a:buAutoNum type="arabicParenBoth"/>
            </a:pPr>
            <a:r>
              <a:rPr lang="en-US" dirty="0"/>
              <a:t>identify and describe emoji use relating to </a:t>
            </a:r>
            <a:r>
              <a:rPr lang="en-US" b="1" dirty="0"/>
              <a:t>individual</a:t>
            </a:r>
            <a:r>
              <a:rPr lang="en-US" dirty="0"/>
              <a:t> or </a:t>
            </a:r>
            <a:r>
              <a:rPr lang="en-US" b="1" dirty="0"/>
              <a:t>collective</a:t>
            </a:r>
            <a:r>
              <a:rPr lang="en-US" dirty="0"/>
              <a:t> </a:t>
            </a:r>
            <a:r>
              <a:rPr lang="en-US" b="1" dirty="0"/>
              <a:t>identities</a:t>
            </a:r>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38</a:t>
            </a:fld>
            <a:endParaRPr lang="en-US"/>
          </a:p>
        </p:txBody>
      </p:sp>
      <p:sp>
        <p:nvSpPr>
          <p:cNvPr id="5" name="TextBox 4">
            <a:extLst>
              <a:ext uri="{FF2B5EF4-FFF2-40B4-BE49-F238E27FC236}">
                <a16:creationId xmlns:a16="http://schemas.microsoft.com/office/drawing/2014/main" id="{F7B54D72-0B3C-AA47-BCCA-AB340D806367}"/>
              </a:ext>
            </a:extLst>
          </p:cNvPr>
          <p:cNvSpPr txBox="1"/>
          <p:nvPr/>
        </p:nvSpPr>
        <p:spPr>
          <a:xfrm>
            <a:off x="1474305" y="1206437"/>
            <a:ext cx="677065" cy="861774"/>
          </a:xfrm>
          <a:prstGeom prst="rect">
            <a:avLst/>
          </a:prstGeom>
          <a:noFill/>
        </p:spPr>
        <p:txBody>
          <a:bodyPr wrap="square" rtlCol="0">
            <a:spAutoFit/>
          </a:bodyPr>
          <a:lstStyle/>
          <a:p>
            <a:r>
              <a:rPr lang="en-US" sz="5000" dirty="0"/>
              <a:t>📊</a:t>
            </a:r>
          </a:p>
        </p:txBody>
      </p:sp>
      <p:sp>
        <p:nvSpPr>
          <p:cNvPr id="6" name="TextBox 5">
            <a:extLst>
              <a:ext uri="{FF2B5EF4-FFF2-40B4-BE49-F238E27FC236}">
                <a16:creationId xmlns:a16="http://schemas.microsoft.com/office/drawing/2014/main" id="{B8EB44B6-BE7D-9647-B170-62B51074ED63}"/>
              </a:ext>
            </a:extLst>
          </p:cNvPr>
          <p:cNvSpPr txBox="1"/>
          <p:nvPr/>
        </p:nvSpPr>
        <p:spPr>
          <a:xfrm>
            <a:off x="902413" y="3719831"/>
            <a:ext cx="1900361" cy="861774"/>
          </a:xfrm>
          <a:prstGeom prst="rect">
            <a:avLst/>
          </a:prstGeom>
          <a:noFill/>
        </p:spPr>
        <p:txBody>
          <a:bodyPr wrap="square" rtlCol="0">
            <a:spAutoFit/>
          </a:bodyPr>
          <a:lstStyle/>
          <a:p>
            <a:pPr algn="ctr"/>
            <a:r>
              <a:rPr lang="en-US" sz="5000" dirty="0"/>
              <a:t>📆 🌍</a:t>
            </a:r>
          </a:p>
        </p:txBody>
      </p:sp>
      <p:grpSp>
        <p:nvGrpSpPr>
          <p:cNvPr id="12" name="Group 11">
            <a:extLst>
              <a:ext uri="{FF2B5EF4-FFF2-40B4-BE49-F238E27FC236}">
                <a16:creationId xmlns:a16="http://schemas.microsoft.com/office/drawing/2014/main" id="{11C7A7E1-BCCD-DE4D-A560-A53956104183}"/>
              </a:ext>
            </a:extLst>
          </p:cNvPr>
          <p:cNvGrpSpPr/>
          <p:nvPr/>
        </p:nvGrpSpPr>
        <p:grpSpPr>
          <a:xfrm>
            <a:off x="725215" y="2466774"/>
            <a:ext cx="2852309" cy="887151"/>
            <a:chOff x="399754" y="2490281"/>
            <a:chExt cx="2852309" cy="887151"/>
          </a:xfrm>
        </p:grpSpPr>
        <p:sp>
          <p:nvSpPr>
            <p:cNvPr id="8" name="TextBox 7">
              <a:extLst>
                <a:ext uri="{FF2B5EF4-FFF2-40B4-BE49-F238E27FC236}">
                  <a16:creationId xmlns:a16="http://schemas.microsoft.com/office/drawing/2014/main" id="{DDA13B11-A33E-4E44-80F6-F36A93CCD6AD}"/>
                </a:ext>
              </a:extLst>
            </p:cNvPr>
            <p:cNvSpPr txBox="1"/>
            <p:nvPr/>
          </p:nvSpPr>
          <p:spPr>
            <a:xfrm>
              <a:off x="1108644" y="2490281"/>
              <a:ext cx="1408386" cy="784830"/>
            </a:xfrm>
            <a:prstGeom prst="rect">
              <a:avLst/>
            </a:prstGeom>
            <a:noFill/>
          </p:spPr>
          <p:txBody>
            <a:bodyPr wrap="square" rtlCol="0">
              <a:spAutoFit/>
            </a:bodyPr>
            <a:lstStyle/>
            <a:p>
              <a:r>
                <a:rPr lang="en-US" sz="4500" dirty="0"/>
                <a:t>👍🏽</a:t>
              </a:r>
            </a:p>
          </p:txBody>
        </p:sp>
        <p:sp>
          <p:nvSpPr>
            <p:cNvPr id="9" name="TextBox 8">
              <a:extLst>
                <a:ext uri="{FF2B5EF4-FFF2-40B4-BE49-F238E27FC236}">
                  <a16:creationId xmlns:a16="http://schemas.microsoft.com/office/drawing/2014/main" id="{A79758D9-0D60-244D-8F6C-CA9DDDF51A5E}"/>
                </a:ext>
              </a:extLst>
            </p:cNvPr>
            <p:cNvSpPr txBox="1"/>
            <p:nvPr/>
          </p:nvSpPr>
          <p:spPr>
            <a:xfrm>
              <a:off x="1843677" y="2515658"/>
              <a:ext cx="1408386" cy="861774"/>
            </a:xfrm>
            <a:prstGeom prst="rect">
              <a:avLst/>
            </a:prstGeom>
            <a:noFill/>
          </p:spPr>
          <p:txBody>
            <a:bodyPr wrap="square" rtlCol="0">
              <a:spAutoFit/>
            </a:bodyPr>
            <a:lstStyle/>
            <a:p>
              <a:r>
                <a:rPr lang="en-US" sz="5000" dirty="0"/>
                <a:t>📕</a:t>
              </a:r>
            </a:p>
          </p:txBody>
        </p:sp>
        <p:sp>
          <p:nvSpPr>
            <p:cNvPr id="10" name="TextBox 9">
              <a:extLst>
                <a:ext uri="{FF2B5EF4-FFF2-40B4-BE49-F238E27FC236}">
                  <a16:creationId xmlns:a16="http://schemas.microsoft.com/office/drawing/2014/main" id="{0BF684EB-5A53-714B-8333-41B5C331CCB3}"/>
                </a:ext>
              </a:extLst>
            </p:cNvPr>
            <p:cNvSpPr txBox="1"/>
            <p:nvPr/>
          </p:nvSpPr>
          <p:spPr>
            <a:xfrm>
              <a:off x="399754" y="2499650"/>
              <a:ext cx="878156" cy="861774"/>
            </a:xfrm>
            <a:prstGeom prst="rect">
              <a:avLst/>
            </a:prstGeom>
            <a:noFill/>
          </p:spPr>
          <p:txBody>
            <a:bodyPr wrap="square" rtlCol="0">
              <a:spAutoFit/>
            </a:bodyPr>
            <a:lstStyle/>
            <a:p>
              <a:r>
                <a:rPr lang="en-US" sz="5000" dirty="0"/>
                <a:t>🔺</a:t>
              </a:r>
            </a:p>
          </p:txBody>
        </p:sp>
      </p:grpSp>
      <p:sp>
        <p:nvSpPr>
          <p:cNvPr id="11" name="TextBox 10">
            <a:extLst>
              <a:ext uri="{FF2B5EF4-FFF2-40B4-BE49-F238E27FC236}">
                <a16:creationId xmlns:a16="http://schemas.microsoft.com/office/drawing/2014/main" id="{0697B2C4-5A21-F44F-83B9-5B83983716D2}"/>
              </a:ext>
            </a:extLst>
          </p:cNvPr>
          <p:cNvSpPr txBox="1"/>
          <p:nvPr/>
        </p:nvSpPr>
        <p:spPr>
          <a:xfrm>
            <a:off x="1474305" y="4903224"/>
            <a:ext cx="677065" cy="861774"/>
          </a:xfrm>
          <a:prstGeom prst="rect">
            <a:avLst/>
          </a:prstGeom>
          <a:noFill/>
        </p:spPr>
        <p:txBody>
          <a:bodyPr wrap="square" rtlCol="0">
            <a:spAutoFit/>
          </a:bodyPr>
          <a:lstStyle/>
          <a:p>
            <a:r>
              <a:rPr lang="en-US" sz="5000" dirty="0"/>
              <a:t>👯‍♀️</a:t>
            </a:r>
          </a:p>
        </p:txBody>
      </p:sp>
      <p:sp>
        <p:nvSpPr>
          <p:cNvPr id="13" name="Rectangle 12">
            <a:extLst>
              <a:ext uri="{FF2B5EF4-FFF2-40B4-BE49-F238E27FC236}">
                <a16:creationId xmlns:a16="http://schemas.microsoft.com/office/drawing/2014/main" id="{BB617AEB-BED4-744C-8BC1-1FFD3E4AEB03}"/>
              </a:ext>
            </a:extLst>
          </p:cNvPr>
          <p:cNvSpPr/>
          <p:nvPr/>
        </p:nvSpPr>
        <p:spPr>
          <a:xfrm>
            <a:off x="622852" y="3429000"/>
            <a:ext cx="11145078" cy="2335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805C78-2D06-7548-80C4-8B8A33AF2196}"/>
              </a:ext>
            </a:extLst>
          </p:cNvPr>
          <p:cNvSpPr/>
          <p:nvPr/>
        </p:nvSpPr>
        <p:spPr>
          <a:xfrm>
            <a:off x="346815" y="1108195"/>
            <a:ext cx="11145078" cy="1036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7EAF0AC9-7DEC-694C-B1F1-A3B2A153BFD4}"/>
              </a:ext>
            </a:extLst>
          </p:cNvPr>
          <p:cNvSpPr>
            <a:spLocks noGrp="1"/>
          </p:cNvSpPr>
          <p:nvPr>
            <p:ph type="title"/>
          </p:nvPr>
        </p:nvSpPr>
        <p:spPr>
          <a:xfrm>
            <a:off x="484909" y="365126"/>
            <a:ext cx="10868891" cy="819068"/>
          </a:xfrm>
        </p:spPr>
        <p:txBody>
          <a:bodyPr>
            <a:normAutofit/>
          </a:bodyPr>
          <a:lstStyle/>
          <a:p>
            <a:r>
              <a:rPr lang="en-US" dirty="0"/>
              <a:t>RO 2: Comparison</a:t>
            </a:r>
          </a:p>
        </p:txBody>
      </p:sp>
    </p:spTree>
    <p:extLst>
      <p:ext uri="{BB962C8B-B14F-4D97-AF65-F5344CB8AC3E}">
        <p14:creationId xmlns:p14="http://schemas.microsoft.com/office/powerpoint/2010/main" val="29153690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F14F00-CCE4-F148-B9C5-0BCA12BD814B}"/>
              </a:ext>
            </a:extLst>
          </p:cNvPr>
          <p:cNvSpPr>
            <a:spLocks noGrp="1"/>
          </p:cNvSpPr>
          <p:nvPr>
            <p:ph idx="1"/>
          </p:nvPr>
        </p:nvSpPr>
        <p:spPr>
          <a:xfrm>
            <a:off x="3140765" y="1184194"/>
            <a:ext cx="8326020" cy="4992769"/>
          </a:xfrm>
        </p:spPr>
        <p:txBody>
          <a:bodyPr>
            <a:normAutofit lnSpcReduction="10000"/>
          </a:bodyPr>
          <a:lstStyle/>
          <a:p>
            <a:pPr marL="514350" indent="-514350">
              <a:buAutoNum type="arabicParenBoth"/>
            </a:pPr>
            <a:r>
              <a:rPr lang="en-US" dirty="0"/>
              <a:t>formation of a </a:t>
            </a:r>
            <a:r>
              <a:rPr lang="en-US" b="1" dirty="0"/>
              <a:t>baseline</a:t>
            </a:r>
            <a:r>
              <a:rPr lang="en-US" dirty="0"/>
              <a:t> of emoji use in a social media data</a:t>
            </a:r>
          </a:p>
          <a:p>
            <a:pPr marL="514350" indent="-514350">
              <a:buAutoNum type="arabicParenBoth"/>
            </a:pPr>
            <a:endParaRPr lang="en-US" dirty="0"/>
          </a:p>
          <a:p>
            <a:pPr marL="514350" indent="-514350">
              <a:buAutoNum type="arabicParenBoth"/>
            </a:pPr>
            <a:r>
              <a:rPr lang="en-US" dirty="0"/>
              <a:t>develop a framework to enable </a:t>
            </a:r>
            <a:r>
              <a:rPr lang="en-US" b="1" dirty="0"/>
              <a:t>comparison</a:t>
            </a:r>
            <a:r>
              <a:rPr lang="en-US" dirty="0"/>
              <a:t> of emoji use and structure in documents</a:t>
            </a:r>
          </a:p>
          <a:p>
            <a:pPr marL="514350" indent="-514350">
              <a:buAutoNum type="arabicParenBoth"/>
            </a:pPr>
            <a:endParaRPr lang="en-US" dirty="0"/>
          </a:p>
          <a:p>
            <a:pPr marL="514350" indent="-514350">
              <a:buAutoNum type="arabicParenBoth"/>
            </a:pPr>
            <a:r>
              <a:rPr lang="en-US" dirty="0"/>
              <a:t>identify communication </a:t>
            </a:r>
            <a:r>
              <a:rPr lang="en-US" b="1" dirty="0"/>
              <a:t>patterns</a:t>
            </a:r>
            <a:r>
              <a:rPr lang="en-US" dirty="0"/>
              <a:t> and emojis related to particular </a:t>
            </a:r>
            <a:r>
              <a:rPr lang="en-US" b="1" dirty="0"/>
              <a:t>events</a:t>
            </a:r>
            <a:r>
              <a:rPr lang="en-US" dirty="0"/>
              <a:t> and types of </a:t>
            </a:r>
            <a:r>
              <a:rPr lang="en-US" b="1" dirty="0"/>
              <a:t>places</a:t>
            </a:r>
            <a:r>
              <a:rPr lang="en-US" dirty="0"/>
              <a:t> </a:t>
            </a:r>
          </a:p>
          <a:p>
            <a:pPr marL="514350" indent="-514350">
              <a:buAutoNum type="arabicParenBoth"/>
            </a:pPr>
            <a:endParaRPr lang="en-US" dirty="0"/>
          </a:p>
          <a:p>
            <a:pPr marL="514350" indent="-514350">
              <a:buFont typeface="Arial" panose="020B0604020202020204" pitchFamily="34" charset="0"/>
              <a:buAutoNum type="arabicParenBoth"/>
            </a:pPr>
            <a:r>
              <a:rPr lang="en-US" dirty="0"/>
              <a:t>identify and describe emoji use relating to </a:t>
            </a:r>
            <a:r>
              <a:rPr lang="en-US" b="1" dirty="0"/>
              <a:t>individual</a:t>
            </a:r>
            <a:r>
              <a:rPr lang="en-US" dirty="0"/>
              <a:t> or </a:t>
            </a:r>
            <a:r>
              <a:rPr lang="en-US" b="1" dirty="0"/>
              <a:t>collective</a:t>
            </a:r>
            <a:r>
              <a:rPr lang="en-US" dirty="0"/>
              <a:t> </a:t>
            </a:r>
            <a:r>
              <a:rPr lang="en-US" b="1" dirty="0"/>
              <a:t>identities</a:t>
            </a:r>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39</a:t>
            </a:fld>
            <a:endParaRPr lang="en-US"/>
          </a:p>
        </p:txBody>
      </p:sp>
      <p:sp>
        <p:nvSpPr>
          <p:cNvPr id="5" name="TextBox 4">
            <a:extLst>
              <a:ext uri="{FF2B5EF4-FFF2-40B4-BE49-F238E27FC236}">
                <a16:creationId xmlns:a16="http://schemas.microsoft.com/office/drawing/2014/main" id="{F7B54D72-0B3C-AA47-BCCA-AB340D806367}"/>
              </a:ext>
            </a:extLst>
          </p:cNvPr>
          <p:cNvSpPr txBox="1"/>
          <p:nvPr/>
        </p:nvSpPr>
        <p:spPr>
          <a:xfrm>
            <a:off x="1474305" y="1206437"/>
            <a:ext cx="677065" cy="861774"/>
          </a:xfrm>
          <a:prstGeom prst="rect">
            <a:avLst/>
          </a:prstGeom>
          <a:noFill/>
        </p:spPr>
        <p:txBody>
          <a:bodyPr wrap="square" rtlCol="0">
            <a:spAutoFit/>
          </a:bodyPr>
          <a:lstStyle/>
          <a:p>
            <a:r>
              <a:rPr lang="en-US" sz="5000" dirty="0"/>
              <a:t>📊</a:t>
            </a:r>
          </a:p>
        </p:txBody>
      </p:sp>
      <p:sp>
        <p:nvSpPr>
          <p:cNvPr id="7" name="Rectangle 6">
            <a:extLst>
              <a:ext uri="{FF2B5EF4-FFF2-40B4-BE49-F238E27FC236}">
                <a16:creationId xmlns:a16="http://schemas.microsoft.com/office/drawing/2014/main" id="{8365FBE4-0D83-BA42-8571-358CC24137E7}"/>
              </a:ext>
            </a:extLst>
          </p:cNvPr>
          <p:cNvSpPr/>
          <p:nvPr/>
        </p:nvSpPr>
        <p:spPr>
          <a:xfrm>
            <a:off x="622852" y="1093003"/>
            <a:ext cx="11145078" cy="467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121F5F1-0813-BB4E-A998-8E0C10E7C14F}"/>
              </a:ext>
            </a:extLst>
          </p:cNvPr>
          <p:cNvSpPr txBox="1"/>
          <p:nvPr/>
        </p:nvSpPr>
        <p:spPr>
          <a:xfrm>
            <a:off x="3105209" y="3919964"/>
            <a:ext cx="6220691" cy="523220"/>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Compare these emojis.</a:t>
            </a:r>
          </a:p>
        </p:txBody>
      </p:sp>
      <p:sp>
        <p:nvSpPr>
          <p:cNvPr id="23" name="TextBox 22">
            <a:extLst>
              <a:ext uri="{FF2B5EF4-FFF2-40B4-BE49-F238E27FC236}">
                <a16:creationId xmlns:a16="http://schemas.microsoft.com/office/drawing/2014/main" id="{B3C8CDF0-C914-8C4E-8481-0F743016719D}"/>
              </a:ext>
            </a:extLst>
          </p:cNvPr>
          <p:cNvSpPr txBox="1"/>
          <p:nvPr/>
        </p:nvSpPr>
        <p:spPr>
          <a:xfrm>
            <a:off x="5215161" y="2498264"/>
            <a:ext cx="1408386" cy="1477328"/>
          </a:xfrm>
          <a:prstGeom prst="rect">
            <a:avLst/>
          </a:prstGeom>
          <a:noFill/>
        </p:spPr>
        <p:txBody>
          <a:bodyPr wrap="square" rtlCol="0">
            <a:spAutoFit/>
          </a:bodyPr>
          <a:lstStyle/>
          <a:p>
            <a:r>
              <a:rPr lang="en-US" sz="9000" dirty="0"/>
              <a:t>👍🏽</a:t>
            </a:r>
          </a:p>
        </p:txBody>
      </p:sp>
      <p:sp>
        <p:nvSpPr>
          <p:cNvPr id="24" name="TextBox 23">
            <a:extLst>
              <a:ext uri="{FF2B5EF4-FFF2-40B4-BE49-F238E27FC236}">
                <a16:creationId xmlns:a16="http://schemas.microsoft.com/office/drawing/2014/main" id="{45C12BBB-2F95-6545-9945-E6FBF22C2AA2}"/>
              </a:ext>
            </a:extLst>
          </p:cNvPr>
          <p:cNvSpPr txBox="1"/>
          <p:nvPr/>
        </p:nvSpPr>
        <p:spPr>
          <a:xfrm>
            <a:off x="7664849" y="2498264"/>
            <a:ext cx="1408386" cy="1631216"/>
          </a:xfrm>
          <a:prstGeom prst="rect">
            <a:avLst/>
          </a:prstGeom>
          <a:noFill/>
        </p:spPr>
        <p:txBody>
          <a:bodyPr wrap="square" rtlCol="0">
            <a:spAutoFit/>
          </a:bodyPr>
          <a:lstStyle/>
          <a:p>
            <a:r>
              <a:rPr lang="en-US" sz="10000" dirty="0"/>
              <a:t>📕</a:t>
            </a:r>
          </a:p>
        </p:txBody>
      </p:sp>
      <p:sp>
        <p:nvSpPr>
          <p:cNvPr id="25" name="TextBox 24">
            <a:extLst>
              <a:ext uri="{FF2B5EF4-FFF2-40B4-BE49-F238E27FC236}">
                <a16:creationId xmlns:a16="http://schemas.microsoft.com/office/drawing/2014/main" id="{FCCC64E7-B88C-EA4E-B593-E99A3EF38043}"/>
              </a:ext>
            </a:extLst>
          </p:cNvPr>
          <p:cNvSpPr txBox="1"/>
          <p:nvPr/>
        </p:nvSpPr>
        <p:spPr>
          <a:xfrm>
            <a:off x="2470144" y="2498264"/>
            <a:ext cx="1408386" cy="1631216"/>
          </a:xfrm>
          <a:prstGeom prst="rect">
            <a:avLst/>
          </a:prstGeom>
          <a:noFill/>
        </p:spPr>
        <p:txBody>
          <a:bodyPr wrap="square" rtlCol="0">
            <a:spAutoFit/>
          </a:bodyPr>
          <a:lstStyle/>
          <a:p>
            <a:r>
              <a:rPr lang="en-US" sz="10000" dirty="0"/>
              <a:t>🔺</a:t>
            </a:r>
          </a:p>
        </p:txBody>
      </p:sp>
      <p:sp>
        <p:nvSpPr>
          <p:cNvPr id="26" name="Title 1">
            <a:extLst>
              <a:ext uri="{FF2B5EF4-FFF2-40B4-BE49-F238E27FC236}">
                <a16:creationId xmlns:a16="http://schemas.microsoft.com/office/drawing/2014/main" id="{BD799DBF-719B-334C-B4B2-4709F2F09C64}"/>
              </a:ext>
            </a:extLst>
          </p:cNvPr>
          <p:cNvSpPr>
            <a:spLocks noGrp="1"/>
          </p:cNvSpPr>
          <p:nvPr>
            <p:ph type="title"/>
          </p:nvPr>
        </p:nvSpPr>
        <p:spPr>
          <a:xfrm>
            <a:off x="484909" y="365126"/>
            <a:ext cx="10868891" cy="819068"/>
          </a:xfrm>
        </p:spPr>
        <p:txBody>
          <a:bodyPr>
            <a:normAutofit/>
          </a:bodyPr>
          <a:lstStyle/>
          <a:p>
            <a:r>
              <a:rPr lang="en-US" dirty="0"/>
              <a:t>RO 2: Comparison</a:t>
            </a:r>
          </a:p>
        </p:txBody>
      </p:sp>
    </p:spTree>
    <p:extLst>
      <p:ext uri="{BB962C8B-B14F-4D97-AF65-F5344CB8AC3E}">
        <p14:creationId xmlns:p14="http://schemas.microsoft.com/office/powerpoint/2010/main" val="675329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What is an emoji?</a:t>
            </a:r>
          </a:p>
        </p:txBody>
      </p:sp>
      <p:sp>
        <p:nvSpPr>
          <p:cNvPr id="3" name="Slide Number Placeholder 2">
            <a:extLst>
              <a:ext uri="{FF2B5EF4-FFF2-40B4-BE49-F238E27FC236}">
                <a16:creationId xmlns:a16="http://schemas.microsoft.com/office/drawing/2014/main" id="{CD635B07-E94B-CC47-83A5-15999A2E3A2E}"/>
              </a:ext>
            </a:extLst>
          </p:cNvPr>
          <p:cNvSpPr>
            <a:spLocks noGrp="1"/>
          </p:cNvSpPr>
          <p:nvPr>
            <p:ph type="sldNum" sz="quarter" idx="12"/>
          </p:nvPr>
        </p:nvSpPr>
        <p:spPr/>
        <p:txBody>
          <a:bodyPr/>
          <a:lstStyle/>
          <a:p>
            <a:fld id="{B8ACD496-1B0F-C444-8CE5-2CE0E604F78C}" type="slidenum">
              <a:rPr lang="en-US" smtClean="0"/>
              <a:t>4</a:t>
            </a:fld>
            <a:endParaRPr lang="en-US"/>
          </a:p>
        </p:txBody>
      </p:sp>
      <p:sp>
        <p:nvSpPr>
          <p:cNvPr id="9" name="TextBox 8">
            <a:extLst>
              <a:ext uri="{FF2B5EF4-FFF2-40B4-BE49-F238E27FC236}">
                <a16:creationId xmlns:a16="http://schemas.microsoft.com/office/drawing/2014/main" id="{13DE60F0-86E1-9341-8AFF-1664E74671B2}"/>
              </a:ext>
            </a:extLst>
          </p:cNvPr>
          <p:cNvSpPr txBox="1"/>
          <p:nvPr/>
        </p:nvSpPr>
        <p:spPr>
          <a:xfrm>
            <a:off x="4866308" y="1118443"/>
            <a:ext cx="2050633" cy="2400657"/>
          </a:xfrm>
          <a:prstGeom prst="rect">
            <a:avLst/>
          </a:prstGeom>
          <a:noFill/>
        </p:spPr>
        <p:txBody>
          <a:bodyPr wrap="square" rtlCol="0">
            <a:spAutoFit/>
          </a:bodyPr>
          <a:lstStyle/>
          <a:p>
            <a:r>
              <a:rPr lang="en-US" sz="15000" dirty="0">
                <a:sym typeface="Wingdings" pitchFamily="2" charset="2"/>
              </a:rPr>
              <a:t></a:t>
            </a:r>
            <a:endParaRPr lang="en-US" sz="15000" dirty="0"/>
          </a:p>
        </p:txBody>
      </p:sp>
      <p:pic>
        <p:nvPicPr>
          <p:cNvPr id="12" name="Picture 11">
            <a:extLst>
              <a:ext uri="{FF2B5EF4-FFF2-40B4-BE49-F238E27FC236}">
                <a16:creationId xmlns:a16="http://schemas.microsoft.com/office/drawing/2014/main" id="{15B2E412-05E5-5142-A3C6-08E67F34FCC1}"/>
              </a:ext>
            </a:extLst>
          </p:cNvPr>
          <p:cNvPicPr>
            <a:picLocks noChangeAspect="1"/>
          </p:cNvPicPr>
          <p:nvPr/>
        </p:nvPicPr>
        <p:blipFill>
          <a:blip r:embed="rId3"/>
          <a:stretch>
            <a:fillRect/>
          </a:stretch>
        </p:blipFill>
        <p:spPr>
          <a:xfrm>
            <a:off x="1030908" y="3636253"/>
            <a:ext cx="3835400" cy="520700"/>
          </a:xfrm>
          <a:prstGeom prst="rect">
            <a:avLst/>
          </a:prstGeom>
        </p:spPr>
      </p:pic>
      <p:pic>
        <p:nvPicPr>
          <p:cNvPr id="13" name="Picture 12">
            <a:extLst>
              <a:ext uri="{FF2B5EF4-FFF2-40B4-BE49-F238E27FC236}">
                <a16:creationId xmlns:a16="http://schemas.microsoft.com/office/drawing/2014/main" id="{1C820C7C-A825-3340-9280-D502C858EF39}"/>
              </a:ext>
            </a:extLst>
          </p:cNvPr>
          <p:cNvPicPr>
            <a:picLocks noChangeAspect="1"/>
          </p:cNvPicPr>
          <p:nvPr/>
        </p:nvPicPr>
        <p:blipFill rotWithShape="1">
          <a:blip r:embed="rId4"/>
          <a:srcRect b="20535"/>
          <a:stretch/>
        </p:blipFill>
        <p:spPr>
          <a:xfrm>
            <a:off x="7781716" y="2051029"/>
            <a:ext cx="3175000" cy="1130300"/>
          </a:xfrm>
          <a:prstGeom prst="rect">
            <a:avLst/>
          </a:prstGeom>
        </p:spPr>
      </p:pic>
      <p:pic>
        <p:nvPicPr>
          <p:cNvPr id="14" name="Picture 13">
            <a:extLst>
              <a:ext uri="{FF2B5EF4-FFF2-40B4-BE49-F238E27FC236}">
                <a16:creationId xmlns:a16="http://schemas.microsoft.com/office/drawing/2014/main" id="{281FA2BB-83A9-C84A-9CA1-8F6D4740D88D}"/>
              </a:ext>
            </a:extLst>
          </p:cNvPr>
          <p:cNvPicPr>
            <a:picLocks noChangeAspect="1"/>
          </p:cNvPicPr>
          <p:nvPr/>
        </p:nvPicPr>
        <p:blipFill>
          <a:blip r:embed="rId5"/>
          <a:stretch>
            <a:fillRect/>
          </a:stretch>
        </p:blipFill>
        <p:spPr>
          <a:xfrm>
            <a:off x="6309731" y="4162931"/>
            <a:ext cx="3251200" cy="1054100"/>
          </a:xfrm>
          <a:prstGeom prst="rect">
            <a:avLst/>
          </a:prstGeom>
        </p:spPr>
      </p:pic>
      <p:sp>
        <p:nvSpPr>
          <p:cNvPr id="5" name="TextBox 4">
            <a:extLst>
              <a:ext uri="{FF2B5EF4-FFF2-40B4-BE49-F238E27FC236}">
                <a16:creationId xmlns:a16="http://schemas.microsoft.com/office/drawing/2014/main" id="{8B5A1B62-2C0C-084C-BBA8-5382D77C3D00}"/>
              </a:ext>
            </a:extLst>
          </p:cNvPr>
          <p:cNvSpPr txBox="1"/>
          <p:nvPr/>
        </p:nvSpPr>
        <p:spPr>
          <a:xfrm>
            <a:off x="2133600" y="4055165"/>
            <a:ext cx="1630017" cy="369332"/>
          </a:xfrm>
          <a:prstGeom prst="rect">
            <a:avLst/>
          </a:prstGeom>
          <a:noFill/>
        </p:spPr>
        <p:txBody>
          <a:bodyPr wrap="square" rtlCol="0">
            <a:spAutoFit/>
          </a:bodyPr>
          <a:lstStyle/>
          <a:p>
            <a:r>
              <a:rPr lang="en-US" dirty="0"/>
              <a:t>Dingbats</a:t>
            </a:r>
          </a:p>
        </p:txBody>
      </p:sp>
      <p:sp>
        <p:nvSpPr>
          <p:cNvPr id="15" name="TextBox 14">
            <a:extLst>
              <a:ext uri="{FF2B5EF4-FFF2-40B4-BE49-F238E27FC236}">
                <a16:creationId xmlns:a16="http://schemas.microsoft.com/office/drawing/2014/main" id="{714D69C0-B63E-DA4D-94B8-C6384A8A280E}"/>
              </a:ext>
            </a:extLst>
          </p:cNvPr>
          <p:cNvSpPr txBox="1"/>
          <p:nvPr/>
        </p:nvSpPr>
        <p:spPr>
          <a:xfrm>
            <a:off x="8841448" y="3149768"/>
            <a:ext cx="1630017" cy="369332"/>
          </a:xfrm>
          <a:prstGeom prst="rect">
            <a:avLst/>
          </a:prstGeom>
          <a:noFill/>
        </p:spPr>
        <p:txBody>
          <a:bodyPr wrap="square" rtlCol="0">
            <a:spAutoFit/>
          </a:bodyPr>
          <a:lstStyle/>
          <a:p>
            <a:r>
              <a:rPr lang="en-US" dirty="0"/>
              <a:t>Wingdings</a:t>
            </a:r>
          </a:p>
        </p:txBody>
      </p:sp>
      <p:sp>
        <p:nvSpPr>
          <p:cNvPr id="16" name="TextBox 15">
            <a:extLst>
              <a:ext uri="{FF2B5EF4-FFF2-40B4-BE49-F238E27FC236}">
                <a16:creationId xmlns:a16="http://schemas.microsoft.com/office/drawing/2014/main" id="{E9E81FB0-D545-8149-BD9A-FCD318467784}"/>
              </a:ext>
            </a:extLst>
          </p:cNvPr>
          <p:cNvSpPr txBox="1"/>
          <p:nvPr/>
        </p:nvSpPr>
        <p:spPr>
          <a:xfrm>
            <a:off x="5467812" y="3027544"/>
            <a:ext cx="1630017" cy="369332"/>
          </a:xfrm>
          <a:prstGeom prst="rect">
            <a:avLst/>
          </a:prstGeom>
          <a:noFill/>
        </p:spPr>
        <p:txBody>
          <a:bodyPr wrap="square" rtlCol="0">
            <a:spAutoFit/>
          </a:bodyPr>
          <a:lstStyle/>
          <a:p>
            <a:r>
              <a:rPr lang="en-US" dirty="0"/>
              <a:t>glyph</a:t>
            </a:r>
          </a:p>
        </p:txBody>
      </p:sp>
    </p:spTree>
    <p:extLst>
      <p:ext uri="{BB962C8B-B14F-4D97-AF65-F5344CB8AC3E}">
        <p14:creationId xmlns:p14="http://schemas.microsoft.com/office/powerpoint/2010/main" val="1703064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F14F00-CCE4-F148-B9C5-0BCA12BD814B}"/>
              </a:ext>
            </a:extLst>
          </p:cNvPr>
          <p:cNvSpPr>
            <a:spLocks noGrp="1"/>
          </p:cNvSpPr>
          <p:nvPr>
            <p:ph idx="1"/>
          </p:nvPr>
        </p:nvSpPr>
        <p:spPr>
          <a:xfrm>
            <a:off x="3140765" y="1184194"/>
            <a:ext cx="8326020" cy="4992769"/>
          </a:xfrm>
        </p:spPr>
        <p:txBody>
          <a:bodyPr>
            <a:normAutofit lnSpcReduction="10000"/>
          </a:bodyPr>
          <a:lstStyle/>
          <a:p>
            <a:pPr marL="514350" indent="-514350">
              <a:buAutoNum type="arabicParenBoth"/>
            </a:pPr>
            <a:r>
              <a:rPr lang="en-US" dirty="0"/>
              <a:t>formation of a </a:t>
            </a:r>
            <a:r>
              <a:rPr lang="en-US" b="1" dirty="0"/>
              <a:t>baseline</a:t>
            </a:r>
            <a:r>
              <a:rPr lang="en-US" dirty="0"/>
              <a:t> of emoji use in a social media data</a:t>
            </a:r>
          </a:p>
          <a:p>
            <a:pPr marL="514350" indent="-514350">
              <a:buAutoNum type="arabicParenBoth"/>
            </a:pPr>
            <a:endParaRPr lang="en-US" dirty="0"/>
          </a:p>
          <a:p>
            <a:pPr marL="514350" indent="-514350">
              <a:buAutoNum type="arabicParenBoth"/>
            </a:pPr>
            <a:r>
              <a:rPr lang="en-US" dirty="0"/>
              <a:t>develop a framework to enable </a:t>
            </a:r>
            <a:r>
              <a:rPr lang="en-US" b="1" dirty="0"/>
              <a:t>comparison</a:t>
            </a:r>
            <a:r>
              <a:rPr lang="en-US" dirty="0"/>
              <a:t> of emoji use and structure in documents</a:t>
            </a:r>
          </a:p>
          <a:p>
            <a:pPr marL="514350" indent="-514350">
              <a:buAutoNum type="arabicParenBoth"/>
            </a:pPr>
            <a:endParaRPr lang="en-US" dirty="0"/>
          </a:p>
          <a:p>
            <a:pPr marL="514350" indent="-514350">
              <a:buAutoNum type="arabicParenBoth"/>
            </a:pPr>
            <a:r>
              <a:rPr lang="en-US" dirty="0"/>
              <a:t>identify communication </a:t>
            </a:r>
            <a:r>
              <a:rPr lang="en-US" b="1" dirty="0"/>
              <a:t>patterns</a:t>
            </a:r>
            <a:r>
              <a:rPr lang="en-US" dirty="0"/>
              <a:t> and emojis related to particular </a:t>
            </a:r>
            <a:r>
              <a:rPr lang="en-US" b="1" dirty="0"/>
              <a:t>events</a:t>
            </a:r>
            <a:r>
              <a:rPr lang="en-US" dirty="0"/>
              <a:t> and types of </a:t>
            </a:r>
            <a:r>
              <a:rPr lang="en-US" b="1" dirty="0"/>
              <a:t>places</a:t>
            </a:r>
            <a:r>
              <a:rPr lang="en-US" dirty="0"/>
              <a:t> </a:t>
            </a:r>
          </a:p>
          <a:p>
            <a:pPr marL="514350" indent="-514350">
              <a:buAutoNum type="arabicParenBoth"/>
            </a:pPr>
            <a:endParaRPr lang="en-US" dirty="0"/>
          </a:p>
          <a:p>
            <a:pPr marL="514350" indent="-514350">
              <a:buFont typeface="Arial" panose="020B0604020202020204" pitchFamily="34" charset="0"/>
              <a:buAutoNum type="arabicParenBoth"/>
            </a:pPr>
            <a:r>
              <a:rPr lang="en-US" dirty="0"/>
              <a:t>identify and describe emoji use relating to </a:t>
            </a:r>
            <a:r>
              <a:rPr lang="en-US" b="1" dirty="0"/>
              <a:t>individual</a:t>
            </a:r>
            <a:r>
              <a:rPr lang="en-US" dirty="0"/>
              <a:t> or </a:t>
            </a:r>
            <a:r>
              <a:rPr lang="en-US" b="1" dirty="0"/>
              <a:t>collective</a:t>
            </a:r>
            <a:r>
              <a:rPr lang="en-US" dirty="0"/>
              <a:t> </a:t>
            </a:r>
            <a:r>
              <a:rPr lang="en-US" b="1" dirty="0"/>
              <a:t>identities</a:t>
            </a:r>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40</a:t>
            </a:fld>
            <a:endParaRPr lang="en-US"/>
          </a:p>
        </p:txBody>
      </p:sp>
      <p:sp>
        <p:nvSpPr>
          <p:cNvPr id="5" name="TextBox 4">
            <a:extLst>
              <a:ext uri="{FF2B5EF4-FFF2-40B4-BE49-F238E27FC236}">
                <a16:creationId xmlns:a16="http://schemas.microsoft.com/office/drawing/2014/main" id="{F7B54D72-0B3C-AA47-BCCA-AB340D806367}"/>
              </a:ext>
            </a:extLst>
          </p:cNvPr>
          <p:cNvSpPr txBox="1"/>
          <p:nvPr/>
        </p:nvSpPr>
        <p:spPr>
          <a:xfrm>
            <a:off x="1474305" y="1206437"/>
            <a:ext cx="677065" cy="861774"/>
          </a:xfrm>
          <a:prstGeom prst="rect">
            <a:avLst/>
          </a:prstGeom>
          <a:noFill/>
        </p:spPr>
        <p:txBody>
          <a:bodyPr wrap="square" rtlCol="0">
            <a:spAutoFit/>
          </a:bodyPr>
          <a:lstStyle/>
          <a:p>
            <a:r>
              <a:rPr lang="en-US" sz="5000" dirty="0"/>
              <a:t>📊</a:t>
            </a:r>
          </a:p>
        </p:txBody>
      </p:sp>
      <p:sp>
        <p:nvSpPr>
          <p:cNvPr id="7" name="Rectangle 6">
            <a:extLst>
              <a:ext uri="{FF2B5EF4-FFF2-40B4-BE49-F238E27FC236}">
                <a16:creationId xmlns:a16="http://schemas.microsoft.com/office/drawing/2014/main" id="{8365FBE4-0D83-BA42-8571-358CC24137E7}"/>
              </a:ext>
            </a:extLst>
          </p:cNvPr>
          <p:cNvSpPr/>
          <p:nvPr/>
        </p:nvSpPr>
        <p:spPr>
          <a:xfrm>
            <a:off x="622852" y="1093003"/>
            <a:ext cx="11145078" cy="467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3C8CDF0-C914-8C4E-8481-0F743016719D}"/>
              </a:ext>
            </a:extLst>
          </p:cNvPr>
          <p:cNvSpPr txBox="1"/>
          <p:nvPr/>
        </p:nvSpPr>
        <p:spPr>
          <a:xfrm>
            <a:off x="5215161" y="2498264"/>
            <a:ext cx="1408386" cy="1477328"/>
          </a:xfrm>
          <a:prstGeom prst="rect">
            <a:avLst/>
          </a:prstGeom>
          <a:noFill/>
        </p:spPr>
        <p:txBody>
          <a:bodyPr wrap="square" rtlCol="0">
            <a:spAutoFit/>
          </a:bodyPr>
          <a:lstStyle/>
          <a:p>
            <a:r>
              <a:rPr lang="en-US" sz="9000" dirty="0"/>
              <a:t>👍🏽</a:t>
            </a:r>
          </a:p>
        </p:txBody>
      </p:sp>
      <p:sp>
        <p:nvSpPr>
          <p:cNvPr id="24" name="TextBox 23">
            <a:extLst>
              <a:ext uri="{FF2B5EF4-FFF2-40B4-BE49-F238E27FC236}">
                <a16:creationId xmlns:a16="http://schemas.microsoft.com/office/drawing/2014/main" id="{45C12BBB-2F95-6545-9945-E6FBF22C2AA2}"/>
              </a:ext>
            </a:extLst>
          </p:cNvPr>
          <p:cNvSpPr txBox="1"/>
          <p:nvPr/>
        </p:nvSpPr>
        <p:spPr>
          <a:xfrm>
            <a:off x="7664849" y="2498264"/>
            <a:ext cx="1408386" cy="1631216"/>
          </a:xfrm>
          <a:prstGeom prst="rect">
            <a:avLst/>
          </a:prstGeom>
          <a:noFill/>
        </p:spPr>
        <p:txBody>
          <a:bodyPr wrap="square" rtlCol="0">
            <a:spAutoFit/>
          </a:bodyPr>
          <a:lstStyle/>
          <a:p>
            <a:r>
              <a:rPr lang="en-US" sz="10000" dirty="0"/>
              <a:t>📕</a:t>
            </a:r>
          </a:p>
        </p:txBody>
      </p:sp>
      <p:sp>
        <p:nvSpPr>
          <p:cNvPr id="25" name="TextBox 24">
            <a:extLst>
              <a:ext uri="{FF2B5EF4-FFF2-40B4-BE49-F238E27FC236}">
                <a16:creationId xmlns:a16="http://schemas.microsoft.com/office/drawing/2014/main" id="{FCCC64E7-B88C-EA4E-B593-E99A3EF38043}"/>
              </a:ext>
            </a:extLst>
          </p:cNvPr>
          <p:cNvSpPr txBox="1"/>
          <p:nvPr/>
        </p:nvSpPr>
        <p:spPr>
          <a:xfrm>
            <a:off x="2470144" y="2498264"/>
            <a:ext cx="1408386" cy="1631216"/>
          </a:xfrm>
          <a:prstGeom prst="rect">
            <a:avLst/>
          </a:prstGeom>
          <a:noFill/>
        </p:spPr>
        <p:txBody>
          <a:bodyPr wrap="square" rtlCol="0">
            <a:spAutoFit/>
          </a:bodyPr>
          <a:lstStyle/>
          <a:p>
            <a:r>
              <a:rPr lang="en-US" sz="10000" dirty="0"/>
              <a:t>🔺</a:t>
            </a:r>
          </a:p>
        </p:txBody>
      </p:sp>
      <p:sp>
        <p:nvSpPr>
          <p:cNvPr id="11" name="TextBox 10">
            <a:extLst>
              <a:ext uri="{FF2B5EF4-FFF2-40B4-BE49-F238E27FC236}">
                <a16:creationId xmlns:a16="http://schemas.microsoft.com/office/drawing/2014/main" id="{D9B8A924-B30F-8C44-8DBF-69E746BCF4DC}"/>
              </a:ext>
            </a:extLst>
          </p:cNvPr>
          <p:cNvSpPr txBox="1"/>
          <p:nvPr/>
        </p:nvSpPr>
        <p:spPr>
          <a:xfrm>
            <a:off x="3424655" y="3456163"/>
            <a:ext cx="4261958"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Hand </a:t>
            </a:r>
          </a:p>
          <a:p>
            <a:pPr algn="ctr"/>
            <a:r>
              <a:rPr lang="en-US" sz="2800" dirty="0">
                <a:latin typeface="Arial" panose="020B0604020202020204" pitchFamily="34" charset="0"/>
                <a:cs typeface="Arial" panose="020B0604020202020204" pitchFamily="34" charset="0"/>
              </a:rPr>
              <a:t>(anthropomorphic)</a:t>
            </a:r>
          </a:p>
        </p:txBody>
      </p:sp>
      <p:sp>
        <p:nvSpPr>
          <p:cNvPr id="12" name="TextBox 11">
            <a:extLst>
              <a:ext uri="{FF2B5EF4-FFF2-40B4-BE49-F238E27FC236}">
                <a16:creationId xmlns:a16="http://schemas.microsoft.com/office/drawing/2014/main" id="{6A42B760-F868-0240-A2A3-D661E3A6DE2D}"/>
              </a:ext>
            </a:extLst>
          </p:cNvPr>
          <p:cNvSpPr txBox="1"/>
          <p:nvPr/>
        </p:nvSpPr>
        <p:spPr>
          <a:xfrm>
            <a:off x="9129738" y="2905780"/>
            <a:ext cx="1564766"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Object or book</a:t>
            </a:r>
          </a:p>
        </p:txBody>
      </p:sp>
      <p:sp>
        <p:nvSpPr>
          <p:cNvPr id="21" name="TextBox 20">
            <a:extLst>
              <a:ext uri="{FF2B5EF4-FFF2-40B4-BE49-F238E27FC236}">
                <a16:creationId xmlns:a16="http://schemas.microsoft.com/office/drawing/2014/main" id="{5C512DBC-A7EF-4E4E-A0EB-67F9AF42463C}"/>
              </a:ext>
            </a:extLst>
          </p:cNvPr>
          <p:cNvSpPr txBox="1"/>
          <p:nvPr/>
        </p:nvSpPr>
        <p:spPr>
          <a:xfrm>
            <a:off x="1227155" y="3140328"/>
            <a:ext cx="1662573"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Symbol or shape</a:t>
            </a:r>
          </a:p>
        </p:txBody>
      </p:sp>
      <p:sp>
        <p:nvSpPr>
          <p:cNvPr id="26" name="Title 1">
            <a:extLst>
              <a:ext uri="{FF2B5EF4-FFF2-40B4-BE49-F238E27FC236}">
                <a16:creationId xmlns:a16="http://schemas.microsoft.com/office/drawing/2014/main" id="{684A0CC9-D484-F049-B3F2-EBEE3FE7824D}"/>
              </a:ext>
            </a:extLst>
          </p:cNvPr>
          <p:cNvSpPr>
            <a:spLocks noGrp="1"/>
          </p:cNvSpPr>
          <p:nvPr>
            <p:ph type="title"/>
          </p:nvPr>
        </p:nvSpPr>
        <p:spPr>
          <a:xfrm>
            <a:off x="484909" y="365126"/>
            <a:ext cx="10868891" cy="819068"/>
          </a:xfrm>
        </p:spPr>
        <p:txBody>
          <a:bodyPr>
            <a:normAutofit/>
          </a:bodyPr>
          <a:lstStyle/>
          <a:p>
            <a:r>
              <a:rPr lang="en-US" dirty="0"/>
              <a:t>RO 2: Comparison</a:t>
            </a:r>
          </a:p>
        </p:txBody>
      </p:sp>
    </p:spTree>
    <p:extLst>
      <p:ext uri="{BB962C8B-B14F-4D97-AF65-F5344CB8AC3E}">
        <p14:creationId xmlns:p14="http://schemas.microsoft.com/office/powerpoint/2010/main" val="2804246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F14F00-CCE4-F148-B9C5-0BCA12BD814B}"/>
              </a:ext>
            </a:extLst>
          </p:cNvPr>
          <p:cNvSpPr>
            <a:spLocks noGrp="1"/>
          </p:cNvSpPr>
          <p:nvPr>
            <p:ph idx="1"/>
          </p:nvPr>
        </p:nvSpPr>
        <p:spPr>
          <a:xfrm>
            <a:off x="3140765" y="1184194"/>
            <a:ext cx="8326020" cy="4992769"/>
          </a:xfrm>
        </p:spPr>
        <p:txBody>
          <a:bodyPr>
            <a:normAutofit lnSpcReduction="10000"/>
          </a:bodyPr>
          <a:lstStyle/>
          <a:p>
            <a:pPr marL="514350" indent="-514350">
              <a:buAutoNum type="arabicParenBoth"/>
            </a:pPr>
            <a:r>
              <a:rPr lang="en-US" dirty="0"/>
              <a:t>formation of a </a:t>
            </a:r>
            <a:r>
              <a:rPr lang="en-US" b="1" dirty="0"/>
              <a:t>baseline</a:t>
            </a:r>
            <a:r>
              <a:rPr lang="en-US" dirty="0"/>
              <a:t> of emoji use in a social media data</a:t>
            </a:r>
          </a:p>
          <a:p>
            <a:pPr marL="514350" indent="-514350">
              <a:buAutoNum type="arabicParenBoth"/>
            </a:pPr>
            <a:endParaRPr lang="en-US" dirty="0"/>
          </a:p>
          <a:p>
            <a:pPr marL="514350" indent="-514350">
              <a:buAutoNum type="arabicParenBoth"/>
            </a:pPr>
            <a:r>
              <a:rPr lang="en-US" dirty="0"/>
              <a:t>develop a framework to enable </a:t>
            </a:r>
            <a:r>
              <a:rPr lang="en-US" b="1" dirty="0"/>
              <a:t>comparison</a:t>
            </a:r>
            <a:r>
              <a:rPr lang="en-US" dirty="0"/>
              <a:t> of emoji use and structure in documents</a:t>
            </a:r>
          </a:p>
          <a:p>
            <a:pPr marL="514350" indent="-514350">
              <a:buAutoNum type="arabicParenBoth"/>
            </a:pPr>
            <a:endParaRPr lang="en-US" dirty="0"/>
          </a:p>
          <a:p>
            <a:pPr marL="514350" indent="-514350">
              <a:buAutoNum type="arabicParenBoth"/>
            </a:pPr>
            <a:r>
              <a:rPr lang="en-US" dirty="0"/>
              <a:t>identify communication </a:t>
            </a:r>
            <a:r>
              <a:rPr lang="en-US" b="1" dirty="0"/>
              <a:t>patterns</a:t>
            </a:r>
            <a:r>
              <a:rPr lang="en-US" dirty="0"/>
              <a:t> and emojis related to particular </a:t>
            </a:r>
            <a:r>
              <a:rPr lang="en-US" b="1" dirty="0"/>
              <a:t>events</a:t>
            </a:r>
            <a:r>
              <a:rPr lang="en-US" dirty="0"/>
              <a:t> and types of </a:t>
            </a:r>
            <a:r>
              <a:rPr lang="en-US" b="1" dirty="0"/>
              <a:t>places</a:t>
            </a:r>
            <a:r>
              <a:rPr lang="en-US" dirty="0"/>
              <a:t> </a:t>
            </a:r>
          </a:p>
          <a:p>
            <a:pPr marL="514350" indent="-514350">
              <a:buAutoNum type="arabicParenBoth"/>
            </a:pPr>
            <a:endParaRPr lang="en-US" dirty="0"/>
          </a:p>
          <a:p>
            <a:pPr marL="514350" indent="-514350">
              <a:buFont typeface="Arial" panose="020B0604020202020204" pitchFamily="34" charset="0"/>
              <a:buAutoNum type="arabicParenBoth"/>
            </a:pPr>
            <a:r>
              <a:rPr lang="en-US" dirty="0"/>
              <a:t>identify and describe emoji use relating to </a:t>
            </a:r>
            <a:r>
              <a:rPr lang="en-US" b="1" dirty="0"/>
              <a:t>individual</a:t>
            </a:r>
            <a:r>
              <a:rPr lang="en-US" dirty="0"/>
              <a:t> or </a:t>
            </a:r>
            <a:r>
              <a:rPr lang="en-US" b="1" dirty="0"/>
              <a:t>collective</a:t>
            </a:r>
            <a:r>
              <a:rPr lang="en-US" dirty="0"/>
              <a:t> </a:t>
            </a:r>
            <a:r>
              <a:rPr lang="en-US" b="1" dirty="0"/>
              <a:t>identities</a:t>
            </a:r>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41</a:t>
            </a:fld>
            <a:endParaRPr lang="en-US"/>
          </a:p>
        </p:txBody>
      </p:sp>
      <p:sp>
        <p:nvSpPr>
          <p:cNvPr id="5" name="TextBox 4">
            <a:extLst>
              <a:ext uri="{FF2B5EF4-FFF2-40B4-BE49-F238E27FC236}">
                <a16:creationId xmlns:a16="http://schemas.microsoft.com/office/drawing/2014/main" id="{F7B54D72-0B3C-AA47-BCCA-AB340D806367}"/>
              </a:ext>
            </a:extLst>
          </p:cNvPr>
          <p:cNvSpPr txBox="1"/>
          <p:nvPr/>
        </p:nvSpPr>
        <p:spPr>
          <a:xfrm>
            <a:off x="1474305" y="1206437"/>
            <a:ext cx="677065" cy="861774"/>
          </a:xfrm>
          <a:prstGeom prst="rect">
            <a:avLst/>
          </a:prstGeom>
          <a:noFill/>
        </p:spPr>
        <p:txBody>
          <a:bodyPr wrap="square" rtlCol="0">
            <a:spAutoFit/>
          </a:bodyPr>
          <a:lstStyle/>
          <a:p>
            <a:r>
              <a:rPr lang="en-US" sz="5000" dirty="0"/>
              <a:t>📊</a:t>
            </a:r>
          </a:p>
        </p:txBody>
      </p:sp>
      <p:sp>
        <p:nvSpPr>
          <p:cNvPr id="7" name="Rectangle 6">
            <a:extLst>
              <a:ext uri="{FF2B5EF4-FFF2-40B4-BE49-F238E27FC236}">
                <a16:creationId xmlns:a16="http://schemas.microsoft.com/office/drawing/2014/main" id="{8365FBE4-0D83-BA42-8571-358CC24137E7}"/>
              </a:ext>
            </a:extLst>
          </p:cNvPr>
          <p:cNvSpPr/>
          <p:nvPr/>
        </p:nvSpPr>
        <p:spPr>
          <a:xfrm>
            <a:off x="622852" y="1093003"/>
            <a:ext cx="11145078" cy="467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3C8CDF0-C914-8C4E-8481-0F743016719D}"/>
              </a:ext>
            </a:extLst>
          </p:cNvPr>
          <p:cNvSpPr txBox="1"/>
          <p:nvPr/>
        </p:nvSpPr>
        <p:spPr>
          <a:xfrm>
            <a:off x="5215161" y="2498264"/>
            <a:ext cx="1408386" cy="1477328"/>
          </a:xfrm>
          <a:prstGeom prst="rect">
            <a:avLst/>
          </a:prstGeom>
          <a:noFill/>
        </p:spPr>
        <p:txBody>
          <a:bodyPr wrap="square" rtlCol="0">
            <a:spAutoFit/>
          </a:bodyPr>
          <a:lstStyle/>
          <a:p>
            <a:r>
              <a:rPr lang="en-US" sz="9000" dirty="0"/>
              <a:t>👍🏽</a:t>
            </a:r>
          </a:p>
        </p:txBody>
      </p:sp>
      <p:sp>
        <p:nvSpPr>
          <p:cNvPr id="24" name="TextBox 23">
            <a:extLst>
              <a:ext uri="{FF2B5EF4-FFF2-40B4-BE49-F238E27FC236}">
                <a16:creationId xmlns:a16="http://schemas.microsoft.com/office/drawing/2014/main" id="{45C12BBB-2F95-6545-9945-E6FBF22C2AA2}"/>
              </a:ext>
            </a:extLst>
          </p:cNvPr>
          <p:cNvSpPr txBox="1"/>
          <p:nvPr/>
        </p:nvSpPr>
        <p:spPr>
          <a:xfrm>
            <a:off x="7664849" y="2498264"/>
            <a:ext cx="1408386" cy="1631216"/>
          </a:xfrm>
          <a:prstGeom prst="rect">
            <a:avLst/>
          </a:prstGeom>
          <a:noFill/>
        </p:spPr>
        <p:txBody>
          <a:bodyPr wrap="square" rtlCol="0">
            <a:spAutoFit/>
          </a:bodyPr>
          <a:lstStyle/>
          <a:p>
            <a:r>
              <a:rPr lang="en-US" sz="10000" dirty="0"/>
              <a:t>📕</a:t>
            </a:r>
          </a:p>
        </p:txBody>
      </p:sp>
      <p:sp>
        <p:nvSpPr>
          <p:cNvPr id="25" name="TextBox 24">
            <a:extLst>
              <a:ext uri="{FF2B5EF4-FFF2-40B4-BE49-F238E27FC236}">
                <a16:creationId xmlns:a16="http://schemas.microsoft.com/office/drawing/2014/main" id="{FCCC64E7-B88C-EA4E-B593-E99A3EF38043}"/>
              </a:ext>
            </a:extLst>
          </p:cNvPr>
          <p:cNvSpPr txBox="1"/>
          <p:nvPr/>
        </p:nvSpPr>
        <p:spPr>
          <a:xfrm>
            <a:off x="2470144" y="2498264"/>
            <a:ext cx="1408386" cy="1631216"/>
          </a:xfrm>
          <a:prstGeom prst="rect">
            <a:avLst/>
          </a:prstGeom>
          <a:noFill/>
        </p:spPr>
        <p:txBody>
          <a:bodyPr wrap="square" rtlCol="0">
            <a:spAutoFit/>
          </a:bodyPr>
          <a:lstStyle/>
          <a:p>
            <a:r>
              <a:rPr lang="en-US" sz="10000" dirty="0"/>
              <a:t>🔺</a:t>
            </a:r>
          </a:p>
        </p:txBody>
      </p:sp>
      <p:sp>
        <p:nvSpPr>
          <p:cNvPr id="11" name="TextBox 10">
            <a:extLst>
              <a:ext uri="{FF2B5EF4-FFF2-40B4-BE49-F238E27FC236}">
                <a16:creationId xmlns:a16="http://schemas.microsoft.com/office/drawing/2014/main" id="{D9B8A924-B30F-8C44-8DBF-69E746BCF4DC}"/>
              </a:ext>
            </a:extLst>
          </p:cNvPr>
          <p:cNvSpPr txBox="1"/>
          <p:nvPr/>
        </p:nvSpPr>
        <p:spPr>
          <a:xfrm>
            <a:off x="3424655" y="3456163"/>
            <a:ext cx="4261958" cy="954107"/>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Hand </a:t>
            </a:r>
          </a:p>
          <a:p>
            <a:pPr algn="ctr"/>
            <a:r>
              <a:rPr lang="en-US" sz="2800" dirty="0">
                <a:latin typeface="Arial" panose="020B0604020202020204" pitchFamily="34" charset="0"/>
                <a:cs typeface="Arial" panose="020B0604020202020204" pitchFamily="34" charset="0"/>
              </a:rPr>
              <a:t>(anthropomorphic)</a:t>
            </a:r>
          </a:p>
        </p:txBody>
      </p:sp>
      <p:sp>
        <p:nvSpPr>
          <p:cNvPr id="12" name="TextBox 11">
            <a:extLst>
              <a:ext uri="{FF2B5EF4-FFF2-40B4-BE49-F238E27FC236}">
                <a16:creationId xmlns:a16="http://schemas.microsoft.com/office/drawing/2014/main" id="{6A42B760-F868-0240-A2A3-D661E3A6DE2D}"/>
              </a:ext>
            </a:extLst>
          </p:cNvPr>
          <p:cNvSpPr txBox="1"/>
          <p:nvPr/>
        </p:nvSpPr>
        <p:spPr>
          <a:xfrm>
            <a:off x="9129738" y="2905780"/>
            <a:ext cx="1564766"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Object or book</a:t>
            </a:r>
          </a:p>
        </p:txBody>
      </p:sp>
      <p:sp>
        <p:nvSpPr>
          <p:cNvPr id="13" name="TextBox 12">
            <a:extLst>
              <a:ext uri="{FF2B5EF4-FFF2-40B4-BE49-F238E27FC236}">
                <a16:creationId xmlns:a16="http://schemas.microsoft.com/office/drawing/2014/main" id="{098E51F3-5717-E946-AC5E-A88E215A0C6E}"/>
              </a:ext>
            </a:extLst>
          </p:cNvPr>
          <p:cNvSpPr txBox="1"/>
          <p:nvPr/>
        </p:nvSpPr>
        <p:spPr>
          <a:xfrm>
            <a:off x="1227155" y="3140328"/>
            <a:ext cx="1662573" cy="954107"/>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Symbol or shape</a:t>
            </a:r>
          </a:p>
        </p:txBody>
      </p:sp>
      <p:cxnSp>
        <p:nvCxnSpPr>
          <p:cNvPr id="14" name="Straight Connector 13">
            <a:extLst>
              <a:ext uri="{FF2B5EF4-FFF2-40B4-BE49-F238E27FC236}">
                <a16:creationId xmlns:a16="http://schemas.microsoft.com/office/drawing/2014/main" id="{BD65A5C0-7B66-F947-A5D5-73389999FD32}"/>
              </a:ext>
            </a:extLst>
          </p:cNvPr>
          <p:cNvCxnSpPr>
            <a:cxnSpLocks/>
          </p:cNvCxnSpPr>
          <p:nvPr/>
        </p:nvCxnSpPr>
        <p:spPr>
          <a:xfrm flipH="1">
            <a:off x="6038566" y="3759261"/>
            <a:ext cx="2321378" cy="1174230"/>
          </a:xfrm>
          <a:prstGeom prst="line">
            <a:avLst/>
          </a:prstGeom>
          <a:ln w="22225">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A0BA0D-2983-244B-A5C2-ADCE00763433}"/>
              </a:ext>
            </a:extLst>
          </p:cNvPr>
          <p:cNvSpPr txBox="1"/>
          <p:nvPr/>
        </p:nvSpPr>
        <p:spPr>
          <a:xfrm>
            <a:off x="2676280" y="1585904"/>
            <a:ext cx="4261958"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Direction: Pointing Up</a:t>
            </a:r>
          </a:p>
        </p:txBody>
      </p:sp>
      <p:sp>
        <p:nvSpPr>
          <p:cNvPr id="16" name="TextBox 15">
            <a:extLst>
              <a:ext uri="{FF2B5EF4-FFF2-40B4-BE49-F238E27FC236}">
                <a16:creationId xmlns:a16="http://schemas.microsoft.com/office/drawing/2014/main" id="{0271E085-57C8-2247-94DF-4951BBBBFA90}"/>
              </a:ext>
            </a:extLst>
          </p:cNvPr>
          <p:cNvSpPr txBox="1"/>
          <p:nvPr/>
        </p:nvSpPr>
        <p:spPr>
          <a:xfrm>
            <a:off x="4278222" y="4907762"/>
            <a:ext cx="2399669"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Color: Red</a:t>
            </a:r>
          </a:p>
        </p:txBody>
      </p:sp>
      <p:cxnSp>
        <p:nvCxnSpPr>
          <p:cNvPr id="17" name="Straight Connector 16">
            <a:extLst>
              <a:ext uri="{FF2B5EF4-FFF2-40B4-BE49-F238E27FC236}">
                <a16:creationId xmlns:a16="http://schemas.microsoft.com/office/drawing/2014/main" id="{C8A4EB6C-E005-E945-AE4D-76525D7B616C}"/>
              </a:ext>
            </a:extLst>
          </p:cNvPr>
          <p:cNvCxnSpPr>
            <a:cxnSpLocks/>
          </p:cNvCxnSpPr>
          <p:nvPr/>
        </p:nvCxnSpPr>
        <p:spPr>
          <a:xfrm flipV="1">
            <a:off x="3395358" y="2126510"/>
            <a:ext cx="987022" cy="601776"/>
          </a:xfrm>
          <a:prstGeom prst="line">
            <a:avLst/>
          </a:prstGeom>
          <a:ln w="22225">
            <a:solidFill>
              <a:schemeClr val="tx1"/>
            </a:solidFill>
            <a:prstDash val="sysDash"/>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6B0A030-C6C4-4B4A-AC18-E75A87CB6233}"/>
              </a:ext>
            </a:extLst>
          </p:cNvPr>
          <p:cNvCxnSpPr>
            <a:cxnSpLocks/>
          </p:cNvCxnSpPr>
          <p:nvPr/>
        </p:nvCxnSpPr>
        <p:spPr>
          <a:xfrm flipH="1" flipV="1">
            <a:off x="4879226" y="2124915"/>
            <a:ext cx="757961" cy="688188"/>
          </a:xfrm>
          <a:prstGeom prst="line">
            <a:avLst/>
          </a:prstGeom>
          <a:ln w="22225">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A066E8-7BB9-A140-AE03-D119B059D9EC}"/>
              </a:ext>
            </a:extLst>
          </p:cNvPr>
          <p:cNvCxnSpPr>
            <a:cxnSpLocks/>
          </p:cNvCxnSpPr>
          <p:nvPr/>
        </p:nvCxnSpPr>
        <p:spPr>
          <a:xfrm>
            <a:off x="3119300" y="3709374"/>
            <a:ext cx="1279881" cy="1174230"/>
          </a:xfrm>
          <a:prstGeom prst="line">
            <a:avLst/>
          </a:prstGeom>
          <a:ln w="22225">
            <a:solidFill>
              <a:schemeClr val="tx1"/>
            </a:solidFill>
            <a:prstDash val="sysDash"/>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2A7D6514-04D0-284A-88C3-623F7012491A}"/>
              </a:ext>
            </a:extLst>
          </p:cNvPr>
          <p:cNvSpPr>
            <a:spLocks noGrp="1"/>
          </p:cNvSpPr>
          <p:nvPr>
            <p:ph type="title"/>
          </p:nvPr>
        </p:nvSpPr>
        <p:spPr>
          <a:xfrm>
            <a:off x="484909" y="365126"/>
            <a:ext cx="10868891" cy="819068"/>
          </a:xfrm>
        </p:spPr>
        <p:txBody>
          <a:bodyPr>
            <a:normAutofit/>
          </a:bodyPr>
          <a:lstStyle/>
          <a:p>
            <a:r>
              <a:rPr lang="en-US" dirty="0"/>
              <a:t>RO 2: Comparison</a:t>
            </a:r>
          </a:p>
        </p:txBody>
      </p:sp>
    </p:spTree>
    <p:extLst>
      <p:ext uri="{BB962C8B-B14F-4D97-AF65-F5344CB8AC3E}">
        <p14:creationId xmlns:p14="http://schemas.microsoft.com/office/powerpoint/2010/main" val="651204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F14F00-CCE4-F148-B9C5-0BCA12BD814B}"/>
              </a:ext>
            </a:extLst>
          </p:cNvPr>
          <p:cNvSpPr>
            <a:spLocks noGrp="1"/>
          </p:cNvSpPr>
          <p:nvPr>
            <p:ph idx="1"/>
          </p:nvPr>
        </p:nvSpPr>
        <p:spPr>
          <a:xfrm>
            <a:off x="3140765" y="1184194"/>
            <a:ext cx="8326020" cy="4992769"/>
          </a:xfrm>
        </p:spPr>
        <p:txBody>
          <a:bodyPr>
            <a:normAutofit lnSpcReduction="10000"/>
          </a:bodyPr>
          <a:lstStyle/>
          <a:p>
            <a:pPr marL="514350" indent="-514350">
              <a:buAutoNum type="arabicParenBoth"/>
            </a:pPr>
            <a:r>
              <a:rPr lang="en-US" dirty="0"/>
              <a:t>formation of a </a:t>
            </a:r>
            <a:r>
              <a:rPr lang="en-US" b="1" dirty="0"/>
              <a:t>baseline</a:t>
            </a:r>
            <a:r>
              <a:rPr lang="en-US" dirty="0"/>
              <a:t> of emoji use in a social media data</a:t>
            </a:r>
          </a:p>
          <a:p>
            <a:pPr marL="514350" indent="-514350">
              <a:buAutoNum type="arabicParenBoth"/>
            </a:pPr>
            <a:endParaRPr lang="en-US" dirty="0"/>
          </a:p>
          <a:p>
            <a:pPr marL="514350" indent="-514350">
              <a:buAutoNum type="arabicParenBoth"/>
            </a:pPr>
            <a:r>
              <a:rPr lang="en-US" dirty="0"/>
              <a:t>develop a framework to enable </a:t>
            </a:r>
            <a:r>
              <a:rPr lang="en-US" b="1" dirty="0"/>
              <a:t>comparison</a:t>
            </a:r>
            <a:r>
              <a:rPr lang="en-US" dirty="0"/>
              <a:t> of emoji use and structure in documents</a:t>
            </a:r>
          </a:p>
          <a:p>
            <a:pPr marL="514350" indent="-514350">
              <a:buAutoNum type="arabicParenBoth"/>
            </a:pPr>
            <a:endParaRPr lang="en-US" dirty="0"/>
          </a:p>
          <a:p>
            <a:pPr marL="514350" indent="-514350">
              <a:buAutoNum type="arabicParenBoth"/>
            </a:pPr>
            <a:r>
              <a:rPr lang="en-US" dirty="0"/>
              <a:t>identify communication </a:t>
            </a:r>
            <a:r>
              <a:rPr lang="en-US" b="1" dirty="0"/>
              <a:t>patterns</a:t>
            </a:r>
            <a:r>
              <a:rPr lang="en-US" dirty="0"/>
              <a:t> and emojis related to particular </a:t>
            </a:r>
            <a:r>
              <a:rPr lang="en-US" b="1" dirty="0"/>
              <a:t>events</a:t>
            </a:r>
            <a:r>
              <a:rPr lang="en-US" dirty="0"/>
              <a:t> and types of </a:t>
            </a:r>
            <a:r>
              <a:rPr lang="en-US" b="1" dirty="0"/>
              <a:t>places</a:t>
            </a:r>
            <a:r>
              <a:rPr lang="en-US" dirty="0"/>
              <a:t> </a:t>
            </a:r>
          </a:p>
          <a:p>
            <a:pPr marL="514350" indent="-514350">
              <a:buAutoNum type="arabicParenBoth"/>
            </a:pPr>
            <a:endParaRPr lang="en-US" dirty="0"/>
          </a:p>
          <a:p>
            <a:pPr marL="514350" indent="-514350">
              <a:buFont typeface="Arial" panose="020B0604020202020204" pitchFamily="34" charset="0"/>
              <a:buAutoNum type="arabicParenBoth"/>
            </a:pPr>
            <a:r>
              <a:rPr lang="en-US" dirty="0"/>
              <a:t>identify and describe emoji use relating to </a:t>
            </a:r>
            <a:r>
              <a:rPr lang="en-US" b="1" dirty="0"/>
              <a:t>individual</a:t>
            </a:r>
            <a:r>
              <a:rPr lang="en-US" dirty="0"/>
              <a:t> or </a:t>
            </a:r>
            <a:r>
              <a:rPr lang="en-US" b="1" dirty="0"/>
              <a:t>collective</a:t>
            </a:r>
            <a:r>
              <a:rPr lang="en-US" dirty="0"/>
              <a:t> </a:t>
            </a:r>
            <a:r>
              <a:rPr lang="en-US" b="1" dirty="0"/>
              <a:t>identities</a:t>
            </a:r>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42</a:t>
            </a:fld>
            <a:endParaRPr lang="en-US"/>
          </a:p>
        </p:txBody>
      </p:sp>
      <p:sp>
        <p:nvSpPr>
          <p:cNvPr id="5" name="TextBox 4">
            <a:extLst>
              <a:ext uri="{FF2B5EF4-FFF2-40B4-BE49-F238E27FC236}">
                <a16:creationId xmlns:a16="http://schemas.microsoft.com/office/drawing/2014/main" id="{F7B54D72-0B3C-AA47-BCCA-AB340D806367}"/>
              </a:ext>
            </a:extLst>
          </p:cNvPr>
          <p:cNvSpPr txBox="1"/>
          <p:nvPr/>
        </p:nvSpPr>
        <p:spPr>
          <a:xfrm>
            <a:off x="1474305" y="1206437"/>
            <a:ext cx="677065" cy="861774"/>
          </a:xfrm>
          <a:prstGeom prst="rect">
            <a:avLst/>
          </a:prstGeom>
          <a:noFill/>
        </p:spPr>
        <p:txBody>
          <a:bodyPr wrap="square" rtlCol="0">
            <a:spAutoFit/>
          </a:bodyPr>
          <a:lstStyle/>
          <a:p>
            <a:r>
              <a:rPr lang="en-US" sz="5000" dirty="0"/>
              <a:t>📊</a:t>
            </a:r>
          </a:p>
        </p:txBody>
      </p:sp>
      <p:sp>
        <p:nvSpPr>
          <p:cNvPr id="7" name="Rectangle 6">
            <a:extLst>
              <a:ext uri="{FF2B5EF4-FFF2-40B4-BE49-F238E27FC236}">
                <a16:creationId xmlns:a16="http://schemas.microsoft.com/office/drawing/2014/main" id="{8365FBE4-0D83-BA42-8571-358CC24137E7}"/>
              </a:ext>
            </a:extLst>
          </p:cNvPr>
          <p:cNvSpPr/>
          <p:nvPr/>
        </p:nvSpPr>
        <p:spPr>
          <a:xfrm>
            <a:off x="622852" y="1093003"/>
            <a:ext cx="11145078" cy="467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42C093F-E320-624C-BA53-80A9DCA629BD}"/>
              </a:ext>
            </a:extLst>
          </p:cNvPr>
          <p:cNvGrpSpPr/>
          <p:nvPr/>
        </p:nvGrpSpPr>
        <p:grpSpPr>
          <a:xfrm>
            <a:off x="979016" y="1575003"/>
            <a:ext cx="10048438" cy="1930521"/>
            <a:chOff x="2211400" y="2205430"/>
            <a:chExt cx="7986175" cy="1534316"/>
          </a:xfrm>
        </p:grpSpPr>
        <p:pic>
          <p:nvPicPr>
            <p:cNvPr id="12" name="Picture 11">
              <a:extLst>
                <a:ext uri="{FF2B5EF4-FFF2-40B4-BE49-F238E27FC236}">
                  <a16:creationId xmlns:a16="http://schemas.microsoft.com/office/drawing/2014/main" id="{975D235A-8594-D944-9DDE-5BC793523CC6}"/>
                </a:ext>
              </a:extLst>
            </p:cNvPr>
            <p:cNvPicPr>
              <a:picLocks noChangeAspect="1"/>
            </p:cNvPicPr>
            <p:nvPr/>
          </p:nvPicPr>
          <p:blipFill>
            <a:blip r:embed="rId3"/>
            <a:stretch>
              <a:fillRect/>
            </a:stretch>
          </p:blipFill>
          <p:spPr>
            <a:xfrm>
              <a:off x="2211400" y="2649104"/>
              <a:ext cx="7967779" cy="1090642"/>
            </a:xfrm>
            <a:prstGeom prst="rect">
              <a:avLst/>
            </a:prstGeom>
          </p:spPr>
        </p:pic>
        <p:pic>
          <p:nvPicPr>
            <p:cNvPr id="13" name="Picture 12">
              <a:extLst>
                <a:ext uri="{FF2B5EF4-FFF2-40B4-BE49-F238E27FC236}">
                  <a16:creationId xmlns:a16="http://schemas.microsoft.com/office/drawing/2014/main" id="{22E0F631-1EB3-5A4D-9642-DCD09945E478}"/>
                </a:ext>
              </a:extLst>
            </p:cNvPr>
            <p:cNvPicPr>
              <a:picLocks/>
            </p:cNvPicPr>
            <p:nvPr/>
          </p:nvPicPr>
          <p:blipFill>
            <a:blip r:embed="rId4"/>
            <a:stretch>
              <a:fillRect/>
            </a:stretch>
          </p:blipFill>
          <p:spPr>
            <a:xfrm>
              <a:off x="2214863" y="2205430"/>
              <a:ext cx="7982712" cy="540657"/>
            </a:xfrm>
            <a:prstGeom prst="rect">
              <a:avLst/>
            </a:prstGeom>
          </p:spPr>
        </p:pic>
      </p:grpSp>
      <p:sp>
        <p:nvSpPr>
          <p:cNvPr id="14" name="TextBox 13">
            <a:extLst>
              <a:ext uri="{FF2B5EF4-FFF2-40B4-BE49-F238E27FC236}">
                <a16:creationId xmlns:a16="http://schemas.microsoft.com/office/drawing/2014/main" id="{E3C99118-76E9-934F-BAF5-591967C6511F}"/>
              </a:ext>
            </a:extLst>
          </p:cNvPr>
          <p:cNvSpPr txBox="1"/>
          <p:nvPr/>
        </p:nvSpPr>
        <p:spPr>
          <a:xfrm>
            <a:off x="7898018" y="3544161"/>
            <a:ext cx="2916791" cy="369332"/>
          </a:xfrm>
          <a:prstGeom prst="rect">
            <a:avLst/>
          </a:prstGeom>
          <a:noFill/>
        </p:spPr>
        <p:txBody>
          <a:bodyPr wrap="square" rtlCol="0">
            <a:spAutoFit/>
          </a:bodyPr>
          <a:lstStyle/>
          <a:p>
            <a:r>
              <a:rPr lang="en-US" dirty="0">
                <a:solidFill>
                  <a:schemeClr val="bg1">
                    <a:lumMod val="75000"/>
                  </a:schemeClr>
                </a:solidFill>
              </a:rPr>
              <a:t>Source: Unicode emoji charts</a:t>
            </a:r>
          </a:p>
        </p:txBody>
      </p:sp>
      <p:sp>
        <p:nvSpPr>
          <p:cNvPr id="6" name="TextBox 5">
            <a:extLst>
              <a:ext uri="{FF2B5EF4-FFF2-40B4-BE49-F238E27FC236}">
                <a16:creationId xmlns:a16="http://schemas.microsoft.com/office/drawing/2014/main" id="{9AA56D0B-AB18-D841-A37E-75F5B2BBFE22}"/>
              </a:ext>
            </a:extLst>
          </p:cNvPr>
          <p:cNvSpPr txBox="1"/>
          <p:nvPr/>
        </p:nvSpPr>
        <p:spPr>
          <a:xfrm>
            <a:off x="3586196" y="4188964"/>
            <a:ext cx="2040835" cy="1015663"/>
          </a:xfrm>
          <a:prstGeom prst="rect">
            <a:avLst/>
          </a:prstGeom>
          <a:noFill/>
        </p:spPr>
        <p:txBody>
          <a:bodyPr wrap="square" rtlCol="0">
            <a:spAutoFit/>
          </a:bodyPr>
          <a:lstStyle/>
          <a:p>
            <a:r>
              <a:rPr lang="en-US" sz="6000" dirty="0"/>
              <a:t>👀</a:t>
            </a:r>
          </a:p>
        </p:txBody>
      </p:sp>
      <p:sp>
        <p:nvSpPr>
          <p:cNvPr id="16" name="TextBox 15">
            <a:extLst>
              <a:ext uri="{FF2B5EF4-FFF2-40B4-BE49-F238E27FC236}">
                <a16:creationId xmlns:a16="http://schemas.microsoft.com/office/drawing/2014/main" id="{CD9D8C92-A14C-D046-B8B5-FE0F2A035008}"/>
              </a:ext>
            </a:extLst>
          </p:cNvPr>
          <p:cNvSpPr txBox="1"/>
          <p:nvPr/>
        </p:nvSpPr>
        <p:spPr>
          <a:xfrm>
            <a:off x="6579703" y="4035077"/>
            <a:ext cx="2040835" cy="1323439"/>
          </a:xfrm>
          <a:prstGeom prst="rect">
            <a:avLst/>
          </a:prstGeom>
          <a:noFill/>
        </p:spPr>
        <p:txBody>
          <a:bodyPr wrap="square" rtlCol="0">
            <a:spAutoFit/>
          </a:bodyPr>
          <a:lstStyle/>
          <a:p>
            <a:r>
              <a:rPr lang="en-US" sz="8000" dirty="0"/>
              <a:t>💻</a:t>
            </a:r>
          </a:p>
        </p:txBody>
      </p:sp>
      <p:sp>
        <p:nvSpPr>
          <p:cNvPr id="8" name="TextBox 7">
            <a:extLst>
              <a:ext uri="{FF2B5EF4-FFF2-40B4-BE49-F238E27FC236}">
                <a16:creationId xmlns:a16="http://schemas.microsoft.com/office/drawing/2014/main" id="{66D25B2D-3F66-8B4C-87E4-BC451FC0B523}"/>
              </a:ext>
            </a:extLst>
          </p:cNvPr>
          <p:cNvSpPr txBox="1"/>
          <p:nvPr/>
        </p:nvSpPr>
        <p:spPr>
          <a:xfrm>
            <a:off x="3733456" y="5104581"/>
            <a:ext cx="940904" cy="707886"/>
          </a:xfrm>
          <a:prstGeom prst="rect">
            <a:avLst/>
          </a:prstGeom>
          <a:noFill/>
        </p:spPr>
        <p:txBody>
          <a:bodyPr wrap="square" rtlCol="0">
            <a:spAutoFit/>
          </a:bodyPr>
          <a:lstStyle/>
          <a:p>
            <a:r>
              <a:rPr lang="en-US" sz="4000" dirty="0"/>
              <a:t>❌</a:t>
            </a:r>
          </a:p>
        </p:txBody>
      </p:sp>
      <p:sp>
        <p:nvSpPr>
          <p:cNvPr id="18" name="TextBox 17">
            <a:extLst>
              <a:ext uri="{FF2B5EF4-FFF2-40B4-BE49-F238E27FC236}">
                <a16:creationId xmlns:a16="http://schemas.microsoft.com/office/drawing/2014/main" id="{C2D137EA-8782-4644-A9C0-D5251292B193}"/>
              </a:ext>
            </a:extLst>
          </p:cNvPr>
          <p:cNvSpPr txBox="1"/>
          <p:nvPr/>
        </p:nvSpPr>
        <p:spPr>
          <a:xfrm>
            <a:off x="6833323" y="5076415"/>
            <a:ext cx="940904" cy="707886"/>
          </a:xfrm>
          <a:prstGeom prst="rect">
            <a:avLst/>
          </a:prstGeom>
          <a:noFill/>
        </p:spPr>
        <p:txBody>
          <a:bodyPr wrap="square" rtlCol="0">
            <a:spAutoFit/>
          </a:bodyPr>
          <a:lstStyle/>
          <a:p>
            <a:r>
              <a:rPr lang="en-US" sz="4000" dirty="0"/>
              <a:t>✅</a:t>
            </a:r>
          </a:p>
        </p:txBody>
      </p:sp>
      <p:sp>
        <p:nvSpPr>
          <p:cNvPr id="21" name="Title 1">
            <a:extLst>
              <a:ext uri="{FF2B5EF4-FFF2-40B4-BE49-F238E27FC236}">
                <a16:creationId xmlns:a16="http://schemas.microsoft.com/office/drawing/2014/main" id="{B5FAB2D4-919B-0C4C-B8DB-8CBA32370DBC}"/>
              </a:ext>
            </a:extLst>
          </p:cNvPr>
          <p:cNvSpPr>
            <a:spLocks noGrp="1"/>
          </p:cNvSpPr>
          <p:nvPr>
            <p:ph type="title"/>
          </p:nvPr>
        </p:nvSpPr>
        <p:spPr>
          <a:xfrm>
            <a:off x="484909" y="365126"/>
            <a:ext cx="10868891" cy="819068"/>
          </a:xfrm>
        </p:spPr>
        <p:txBody>
          <a:bodyPr>
            <a:normAutofit/>
          </a:bodyPr>
          <a:lstStyle/>
          <a:p>
            <a:r>
              <a:rPr lang="en-US" dirty="0"/>
              <a:t>RO 2: Comparison</a:t>
            </a:r>
          </a:p>
        </p:txBody>
      </p:sp>
    </p:spTree>
    <p:extLst>
      <p:ext uri="{BB962C8B-B14F-4D97-AF65-F5344CB8AC3E}">
        <p14:creationId xmlns:p14="http://schemas.microsoft.com/office/powerpoint/2010/main" val="2231580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F14F00-CCE4-F148-B9C5-0BCA12BD814B}"/>
              </a:ext>
            </a:extLst>
          </p:cNvPr>
          <p:cNvSpPr>
            <a:spLocks noGrp="1"/>
          </p:cNvSpPr>
          <p:nvPr>
            <p:ph idx="1"/>
          </p:nvPr>
        </p:nvSpPr>
        <p:spPr>
          <a:xfrm>
            <a:off x="3140765" y="1184194"/>
            <a:ext cx="8326020" cy="4992769"/>
          </a:xfrm>
        </p:spPr>
        <p:txBody>
          <a:bodyPr>
            <a:normAutofit lnSpcReduction="10000"/>
          </a:bodyPr>
          <a:lstStyle/>
          <a:p>
            <a:pPr marL="514350" indent="-514350">
              <a:buAutoNum type="arabicParenBoth"/>
            </a:pPr>
            <a:r>
              <a:rPr lang="en-US" dirty="0"/>
              <a:t>formation of a </a:t>
            </a:r>
            <a:r>
              <a:rPr lang="en-US" b="1" dirty="0"/>
              <a:t>baseline</a:t>
            </a:r>
            <a:r>
              <a:rPr lang="en-US" dirty="0"/>
              <a:t> of emoji use in a social media data</a:t>
            </a:r>
          </a:p>
          <a:p>
            <a:pPr marL="514350" indent="-514350">
              <a:buAutoNum type="arabicParenBoth"/>
            </a:pPr>
            <a:endParaRPr lang="en-US" dirty="0"/>
          </a:p>
          <a:p>
            <a:pPr marL="514350" indent="-514350">
              <a:buAutoNum type="arabicParenBoth"/>
            </a:pPr>
            <a:r>
              <a:rPr lang="en-US" dirty="0"/>
              <a:t>develop a framework to enable </a:t>
            </a:r>
            <a:r>
              <a:rPr lang="en-US" b="1" dirty="0"/>
              <a:t>comparison</a:t>
            </a:r>
            <a:r>
              <a:rPr lang="en-US" dirty="0"/>
              <a:t> of emoji use and structure in documents</a:t>
            </a:r>
          </a:p>
          <a:p>
            <a:pPr marL="514350" indent="-514350">
              <a:buAutoNum type="arabicParenBoth"/>
            </a:pPr>
            <a:endParaRPr lang="en-US" dirty="0"/>
          </a:p>
          <a:p>
            <a:pPr marL="514350" indent="-514350">
              <a:buAutoNum type="arabicParenBoth"/>
            </a:pPr>
            <a:r>
              <a:rPr lang="en-US" dirty="0"/>
              <a:t>identify communication </a:t>
            </a:r>
            <a:r>
              <a:rPr lang="en-US" b="1" dirty="0"/>
              <a:t>patterns</a:t>
            </a:r>
            <a:r>
              <a:rPr lang="en-US" dirty="0"/>
              <a:t> and emojis related to particular </a:t>
            </a:r>
            <a:r>
              <a:rPr lang="en-US" b="1" dirty="0"/>
              <a:t>events</a:t>
            </a:r>
            <a:r>
              <a:rPr lang="en-US" dirty="0"/>
              <a:t> and types of </a:t>
            </a:r>
            <a:r>
              <a:rPr lang="en-US" b="1" dirty="0"/>
              <a:t>places</a:t>
            </a:r>
            <a:r>
              <a:rPr lang="en-US" dirty="0"/>
              <a:t> </a:t>
            </a:r>
          </a:p>
          <a:p>
            <a:pPr marL="514350" indent="-514350">
              <a:buAutoNum type="arabicParenBoth"/>
            </a:pPr>
            <a:endParaRPr lang="en-US" dirty="0"/>
          </a:p>
          <a:p>
            <a:pPr marL="514350" indent="-514350">
              <a:buFont typeface="Arial" panose="020B0604020202020204" pitchFamily="34" charset="0"/>
              <a:buAutoNum type="arabicParenBoth"/>
            </a:pPr>
            <a:r>
              <a:rPr lang="en-US" dirty="0"/>
              <a:t>identify and describe emoji use relating to </a:t>
            </a:r>
            <a:r>
              <a:rPr lang="en-US" b="1" dirty="0"/>
              <a:t>individual</a:t>
            </a:r>
            <a:r>
              <a:rPr lang="en-US" dirty="0"/>
              <a:t> or </a:t>
            </a:r>
            <a:r>
              <a:rPr lang="en-US" b="1" dirty="0"/>
              <a:t>collective</a:t>
            </a:r>
            <a:r>
              <a:rPr lang="en-US" dirty="0"/>
              <a:t> </a:t>
            </a:r>
            <a:r>
              <a:rPr lang="en-US" b="1" dirty="0"/>
              <a:t>identities</a:t>
            </a:r>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43</a:t>
            </a:fld>
            <a:endParaRPr lang="en-US"/>
          </a:p>
        </p:txBody>
      </p:sp>
      <p:sp>
        <p:nvSpPr>
          <p:cNvPr id="5" name="TextBox 4">
            <a:extLst>
              <a:ext uri="{FF2B5EF4-FFF2-40B4-BE49-F238E27FC236}">
                <a16:creationId xmlns:a16="http://schemas.microsoft.com/office/drawing/2014/main" id="{F7B54D72-0B3C-AA47-BCCA-AB340D806367}"/>
              </a:ext>
            </a:extLst>
          </p:cNvPr>
          <p:cNvSpPr txBox="1"/>
          <p:nvPr/>
        </p:nvSpPr>
        <p:spPr>
          <a:xfrm>
            <a:off x="1474305" y="1206437"/>
            <a:ext cx="677065" cy="861774"/>
          </a:xfrm>
          <a:prstGeom prst="rect">
            <a:avLst/>
          </a:prstGeom>
          <a:noFill/>
        </p:spPr>
        <p:txBody>
          <a:bodyPr wrap="square" rtlCol="0">
            <a:spAutoFit/>
          </a:bodyPr>
          <a:lstStyle/>
          <a:p>
            <a:r>
              <a:rPr lang="en-US" sz="5000" dirty="0"/>
              <a:t>📊</a:t>
            </a:r>
          </a:p>
        </p:txBody>
      </p:sp>
      <p:sp>
        <p:nvSpPr>
          <p:cNvPr id="7" name="Rectangle 6">
            <a:extLst>
              <a:ext uri="{FF2B5EF4-FFF2-40B4-BE49-F238E27FC236}">
                <a16:creationId xmlns:a16="http://schemas.microsoft.com/office/drawing/2014/main" id="{8365FBE4-0D83-BA42-8571-358CC24137E7}"/>
              </a:ext>
            </a:extLst>
          </p:cNvPr>
          <p:cNvSpPr/>
          <p:nvPr/>
        </p:nvSpPr>
        <p:spPr>
          <a:xfrm>
            <a:off x="622852" y="1093003"/>
            <a:ext cx="11145078" cy="467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54A67F0-B298-4A4F-BB59-5FED6EB319A4}"/>
              </a:ext>
            </a:extLst>
          </p:cNvPr>
          <p:cNvPicPr>
            <a:picLocks noChangeAspect="1"/>
          </p:cNvPicPr>
          <p:nvPr/>
        </p:nvPicPr>
        <p:blipFill rotWithShape="1">
          <a:blip r:embed="rId3"/>
          <a:srcRect t="10483" b="6101"/>
          <a:stretch/>
        </p:blipFill>
        <p:spPr>
          <a:xfrm>
            <a:off x="2066209" y="1241257"/>
            <a:ext cx="9705083" cy="2454361"/>
          </a:xfrm>
          <a:prstGeom prst="rect">
            <a:avLst/>
          </a:prstGeom>
        </p:spPr>
      </p:pic>
      <p:sp>
        <p:nvSpPr>
          <p:cNvPr id="17" name="TextBox 16">
            <a:extLst>
              <a:ext uri="{FF2B5EF4-FFF2-40B4-BE49-F238E27FC236}">
                <a16:creationId xmlns:a16="http://schemas.microsoft.com/office/drawing/2014/main" id="{D3A920A2-2702-9A44-8F51-7D5F84399BD4}"/>
              </a:ext>
            </a:extLst>
          </p:cNvPr>
          <p:cNvSpPr txBox="1"/>
          <p:nvPr/>
        </p:nvSpPr>
        <p:spPr>
          <a:xfrm>
            <a:off x="2089423" y="1994993"/>
            <a:ext cx="592112" cy="707886"/>
          </a:xfrm>
          <a:prstGeom prst="rect">
            <a:avLst/>
          </a:prstGeom>
          <a:noFill/>
        </p:spPr>
        <p:txBody>
          <a:bodyPr wrap="square" rtlCol="0">
            <a:spAutoFit/>
          </a:bodyPr>
          <a:lstStyle/>
          <a:p>
            <a:r>
              <a:rPr lang="en-US" sz="4000" dirty="0"/>
              <a:t>🔺</a:t>
            </a:r>
          </a:p>
        </p:txBody>
      </p:sp>
      <p:pic>
        <p:nvPicPr>
          <p:cNvPr id="19" name="Picture 18">
            <a:extLst>
              <a:ext uri="{FF2B5EF4-FFF2-40B4-BE49-F238E27FC236}">
                <a16:creationId xmlns:a16="http://schemas.microsoft.com/office/drawing/2014/main" id="{F65AFA6C-F0FD-254E-BE66-851EA95E21EE}"/>
              </a:ext>
            </a:extLst>
          </p:cNvPr>
          <p:cNvPicPr>
            <a:picLocks noChangeAspect="1"/>
          </p:cNvPicPr>
          <p:nvPr/>
        </p:nvPicPr>
        <p:blipFill>
          <a:blip r:embed="rId4"/>
          <a:stretch>
            <a:fillRect/>
          </a:stretch>
        </p:blipFill>
        <p:spPr>
          <a:xfrm>
            <a:off x="2182698" y="2789956"/>
            <a:ext cx="592112" cy="750009"/>
          </a:xfrm>
          <a:prstGeom prst="rect">
            <a:avLst/>
          </a:prstGeom>
        </p:spPr>
      </p:pic>
      <p:sp>
        <p:nvSpPr>
          <p:cNvPr id="21" name="TextBox 20">
            <a:extLst>
              <a:ext uri="{FF2B5EF4-FFF2-40B4-BE49-F238E27FC236}">
                <a16:creationId xmlns:a16="http://schemas.microsoft.com/office/drawing/2014/main" id="{7F3ABA44-D3C2-7945-AE83-2A583FA5752A}"/>
              </a:ext>
            </a:extLst>
          </p:cNvPr>
          <p:cNvSpPr txBox="1"/>
          <p:nvPr/>
        </p:nvSpPr>
        <p:spPr>
          <a:xfrm>
            <a:off x="2724604" y="3713752"/>
            <a:ext cx="1510799" cy="369332"/>
          </a:xfrm>
          <a:prstGeom prst="rect">
            <a:avLst/>
          </a:prstGeom>
          <a:noFill/>
        </p:spPr>
        <p:txBody>
          <a:bodyPr wrap="square" rtlCol="0">
            <a:spAutoFit/>
          </a:bodyPr>
          <a:lstStyle/>
          <a:p>
            <a:pPr algn="ctr"/>
            <a:r>
              <a:rPr lang="en-US" dirty="0">
                <a:solidFill>
                  <a:schemeClr val="bg1">
                    <a:lumMod val="65000"/>
                  </a:schemeClr>
                </a:solidFill>
              </a:rPr>
              <a:t>Unicode</a:t>
            </a:r>
          </a:p>
        </p:txBody>
      </p:sp>
      <p:sp>
        <p:nvSpPr>
          <p:cNvPr id="25" name="TextBox 24">
            <a:extLst>
              <a:ext uri="{FF2B5EF4-FFF2-40B4-BE49-F238E27FC236}">
                <a16:creationId xmlns:a16="http://schemas.microsoft.com/office/drawing/2014/main" id="{080AC72D-41CA-BF4E-B676-21E54D4B377D}"/>
              </a:ext>
            </a:extLst>
          </p:cNvPr>
          <p:cNvSpPr txBox="1"/>
          <p:nvPr/>
        </p:nvSpPr>
        <p:spPr>
          <a:xfrm>
            <a:off x="0" y="1714196"/>
            <a:ext cx="1998921" cy="400110"/>
          </a:xfrm>
          <a:prstGeom prst="rect">
            <a:avLst/>
          </a:prstGeom>
          <a:noFill/>
        </p:spPr>
        <p:txBody>
          <a:bodyPr wrap="square" rtlCol="0">
            <a:spAutoFit/>
          </a:bodyPr>
          <a:lstStyle/>
          <a:p>
            <a:pPr algn="r"/>
            <a:r>
              <a:rPr lang="en-US" sz="2000" b="1" dirty="0">
                <a:latin typeface="Arial" panose="020B0604020202020204" pitchFamily="34" charset="0"/>
                <a:cs typeface="Arial" panose="020B0604020202020204" pitchFamily="34" charset="0"/>
              </a:rPr>
              <a:t>ATTRIBUTES:</a:t>
            </a:r>
          </a:p>
        </p:txBody>
      </p:sp>
      <p:sp>
        <p:nvSpPr>
          <p:cNvPr id="26" name="TextBox 25">
            <a:extLst>
              <a:ext uri="{FF2B5EF4-FFF2-40B4-BE49-F238E27FC236}">
                <a16:creationId xmlns:a16="http://schemas.microsoft.com/office/drawing/2014/main" id="{CBE4F025-4128-6B45-B1FC-8927222FB361}"/>
              </a:ext>
            </a:extLst>
          </p:cNvPr>
          <p:cNvSpPr txBox="1"/>
          <p:nvPr/>
        </p:nvSpPr>
        <p:spPr>
          <a:xfrm>
            <a:off x="5074121" y="3713752"/>
            <a:ext cx="1510799" cy="369332"/>
          </a:xfrm>
          <a:prstGeom prst="rect">
            <a:avLst/>
          </a:prstGeom>
          <a:noFill/>
        </p:spPr>
        <p:txBody>
          <a:bodyPr wrap="square" rtlCol="0">
            <a:spAutoFit/>
          </a:bodyPr>
          <a:lstStyle/>
          <a:p>
            <a:pPr algn="ctr"/>
            <a:r>
              <a:rPr lang="en-US" dirty="0">
                <a:solidFill>
                  <a:schemeClr val="bg1">
                    <a:lumMod val="65000"/>
                  </a:schemeClr>
                </a:solidFill>
              </a:rPr>
              <a:t>Unicode</a:t>
            </a:r>
          </a:p>
        </p:txBody>
      </p:sp>
      <p:sp>
        <p:nvSpPr>
          <p:cNvPr id="27" name="TextBox 26">
            <a:extLst>
              <a:ext uri="{FF2B5EF4-FFF2-40B4-BE49-F238E27FC236}">
                <a16:creationId xmlns:a16="http://schemas.microsoft.com/office/drawing/2014/main" id="{030107DB-00DC-B641-A228-486F83F0B67B}"/>
              </a:ext>
            </a:extLst>
          </p:cNvPr>
          <p:cNvSpPr txBox="1"/>
          <p:nvPr/>
        </p:nvSpPr>
        <p:spPr>
          <a:xfrm>
            <a:off x="8507896" y="3713752"/>
            <a:ext cx="2845904" cy="369332"/>
          </a:xfrm>
          <a:prstGeom prst="rect">
            <a:avLst/>
          </a:prstGeom>
          <a:noFill/>
        </p:spPr>
        <p:txBody>
          <a:bodyPr wrap="square" rtlCol="0">
            <a:spAutoFit/>
          </a:bodyPr>
          <a:lstStyle/>
          <a:p>
            <a:pPr algn="ctr"/>
            <a:r>
              <a:rPr lang="en-US" dirty="0">
                <a:solidFill>
                  <a:schemeClr val="bg1">
                    <a:lumMod val="65000"/>
                  </a:schemeClr>
                </a:solidFill>
              </a:rPr>
              <a:t>-----from the </a:t>
            </a:r>
            <a:r>
              <a:rPr lang="en-US" i="1" dirty="0">
                <a:solidFill>
                  <a:schemeClr val="bg1">
                    <a:lumMod val="65000"/>
                  </a:schemeClr>
                </a:solidFill>
              </a:rPr>
              <a:t>name-----</a:t>
            </a:r>
          </a:p>
        </p:txBody>
      </p:sp>
      <p:sp>
        <p:nvSpPr>
          <p:cNvPr id="28" name="TextBox 27">
            <a:extLst>
              <a:ext uri="{FF2B5EF4-FFF2-40B4-BE49-F238E27FC236}">
                <a16:creationId xmlns:a16="http://schemas.microsoft.com/office/drawing/2014/main" id="{8618AB8D-F1E5-4E4E-9C8D-B859BB83EB4A}"/>
              </a:ext>
            </a:extLst>
          </p:cNvPr>
          <p:cNvSpPr txBox="1"/>
          <p:nvPr/>
        </p:nvSpPr>
        <p:spPr>
          <a:xfrm>
            <a:off x="3799160" y="3713752"/>
            <a:ext cx="1510799" cy="369332"/>
          </a:xfrm>
          <a:prstGeom prst="rect">
            <a:avLst/>
          </a:prstGeom>
          <a:noFill/>
        </p:spPr>
        <p:txBody>
          <a:bodyPr wrap="square" rtlCol="0">
            <a:spAutoFit/>
          </a:bodyPr>
          <a:lstStyle/>
          <a:p>
            <a:pPr algn="ctr"/>
            <a:r>
              <a:rPr lang="en-US" dirty="0">
                <a:solidFill>
                  <a:schemeClr val="bg1">
                    <a:lumMod val="65000"/>
                  </a:schemeClr>
                </a:solidFill>
              </a:rPr>
              <a:t>Unicode</a:t>
            </a:r>
          </a:p>
        </p:txBody>
      </p:sp>
      <p:sp>
        <p:nvSpPr>
          <p:cNvPr id="29" name="TextBox 28">
            <a:extLst>
              <a:ext uri="{FF2B5EF4-FFF2-40B4-BE49-F238E27FC236}">
                <a16:creationId xmlns:a16="http://schemas.microsoft.com/office/drawing/2014/main" id="{9EDD08BB-7C8E-C049-8DDD-A11240273335}"/>
              </a:ext>
            </a:extLst>
          </p:cNvPr>
          <p:cNvSpPr txBox="1"/>
          <p:nvPr/>
        </p:nvSpPr>
        <p:spPr>
          <a:xfrm>
            <a:off x="6685671" y="3713752"/>
            <a:ext cx="1510799" cy="369332"/>
          </a:xfrm>
          <a:prstGeom prst="rect">
            <a:avLst/>
          </a:prstGeom>
          <a:noFill/>
        </p:spPr>
        <p:txBody>
          <a:bodyPr wrap="square" rtlCol="0">
            <a:spAutoFit/>
          </a:bodyPr>
          <a:lstStyle/>
          <a:p>
            <a:pPr algn="ctr"/>
            <a:r>
              <a:rPr lang="en-US" dirty="0">
                <a:solidFill>
                  <a:schemeClr val="bg1">
                    <a:lumMod val="65000"/>
                  </a:schemeClr>
                </a:solidFill>
              </a:rPr>
              <a:t>----Custom----</a:t>
            </a:r>
          </a:p>
        </p:txBody>
      </p:sp>
      <p:sp>
        <p:nvSpPr>
          <p:cNvPr id="30" name="Title 1">
            <a:extLst>
              <a:ext uri="{FF2B5EF4-FFF2-40B4-BE49-F238E27FC236}">
                <a16:creationId xmlns:a16="http://schemas.microsoft.com/office/drawing/2014/main" id="{E1B42906-133F-0C4C-8049-B704E03AADB2}"/>
              </a:ext>
            </a:extLst>
          </p:cNvPr>
          <p:cNvSpPr>
            <a:spLocks noGrp="1"/>
          </p:cNvSpPr>
          <p:nvPr>
            <p:ph type="title"/>
          </p:nvPr>
        </p:nvSpPr>
        <p:spPr>
          <a:xfrm>
            <a:off x="484909" y="365126"/>
            <a:ext cx="10868891" cy="819068"/>
          </a:xfrm>
        </p:spPr>
        <p:txBody>
          <a:bodyPr>
            <a:normAutofit/>
          </a:bodyPr>
          <a:lstStyle/>
          <a:p>
            <a:r>
              <a:rPr lang="en-US" dirty="0"/>
              <a:t>RO 2: Comparison</a:t>
            </a:r>
          </a:p>
        </p:txBody>
      </p:sp>
    </p:spTree>
    <p:extLst>
      <p:ext uri="{BB962C8B-B14F-4D97-AF65-F5344CB8AC3E}">
        <p14:creationId xmlns:p14="http://schemas.microsoft.com/office/powerpoint/2010/main" val="2333459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F14F00-CCE4-F148-B9C5-0BCA12BD814B}"/>
              </a:ext>
            </a:extLst>
          </p:cNvPr>
          <p:cNvSpPr>
            <a:spLocks noGrp="1"/>
          </p:cNvSpPr>
          <p:nvPr>
            <p:ph idx="1"/>
          </p:nvPr>
        </p:nvSpPr>
        <p:spPr>
          <a:xfrm>
            <a:off x="3140765" y="1184194"/>
            <a:ext cx="8326020" cy="4992769"/>
          </a:xfrm>
        </p:spPr>
        <p:txBody>
          <a:bodyPr>
            <a:normAutofit lnSpcReduction="10000"/>
          </a:bodyPr>
          <a:lstStyle/>
          <a:p>
            <a:pPr marL="514350" indent="-514350">
              <a:buAutoNum type="arabicParenBoth"/>
            </a:pPr>
            <a:r>
              <a:rPr lang="en-US" dirty="0"/>
              <a:t>formation of a </a:t>
            </a:r>
            <a:r>
              <a:rPr lang="en-US" b="1" dirty="0"/>
              <a:t>baseline</a:t>
            </a:r>
            <a:r>
              <a:rPr lang="en-US" dirty="0"/>
              <a:t> of emoji use in a social media data</a:t>
            </a:r>
          </a:p>
          <a:p>
            <a:pPr marL="514350" indent="-514350">
              <a:buAutoNum type="arabicParenBoth"/>
            </a:pPr>
            <a:endParaRPr lang="en-US" dirty="0"/>
          </a:p>
          <a:p>
            <a:pPr marL="514350" indent="-514350">
              <a:buAutoNum type="arabicParenBoth"/>
            </a:pPr>
            <a:r>
              <a:rPr lang="en-US" dirty="0"/>
              <a:t>develop a framework to enable </a:t>
            </a:r>
            <a:r>
              <a:rPr lang="en-US" b="1" dirty="0"/>
              <a:t>comparison</a:t>
            </a:r>
            <a:r>
              <a:rPr lang="en-US" dirty="0"/>
              <a:t> of emoji use and structure in documents</a:t>
            </a:r>
          </a:p>
          <a:p>
            <a:pPr marL="514350" indent="-514350">
              <a:buAutoNum type="arabicParenBoth"/>
            </a:pPr>
            <a:endParaRPr lang="en-US" dirty="0"/>
          </a:p>
          <a:p>
            <a:pPr marL="514350" indent="-514350">
              <a:buAutoNum type="arabicParenBoth"/>
            </a:pPr>
            <a:r>
              <a:rPr lang="en-US" dirty="0"/>
              <a:t>identify communication </a:t>
            </a:r>
            <a:r>
              <a:rPr lang="en-US" b="1" dirty="0"/>
              <a:t>patterns</a:t>
            </a:r>
            <a:r>
              <a:rPr lang="en-US" dirty="0"/>
              <a:t> and emojis related to particular </a:t>
            </a:r>
            <a:r>
              <a:rPr lang="en-US" b="1" dirty="0"/>
              <a:t>events</a:t>
            </a:r>
            <a:r>
              <a:rPr lang="en-US" dirty="0"/>
              <a:t> and types of </a:t>
            </a:r>
            <a:r>
              <a:rPr lang="en-US" b="1" dirty="0"/>
              <a:t>places</a:t>
            </a:r>
            <a:r>
              <a:rPr lang="en-US" dirty="0"/>
              <a:t> </a:t>
            </a:r>
          </a:p>
          <a:p>
            <a:pPr marL="514350" indent="-514350">
              <a:buAutoNum type="arabicParenBoth"/>
            </a:pPr>
            <a:endParaRPr lang="en-US" dirty="0"/>
          </a:p>
          <a:p>
            <a:pPr marL="514350" indent="-514350">
              <a:buFont typeface="Arial" panose="020B0604020202020204" pitchFamily="34" charset="0"/>
              <a:buAutoNum type="arabicParenBoth"/>
            </a:pPr>
            <a:r>
              <a:rPr lang="en-US" dirty="0"/>
              <a:t>identify and describe emoji use relating to </a:t>
            </a:r>
            <a:r>
              <a:rPr lang="en-US" b="1" dirty="0"/>
              <a:t>individual</a:t>
            </a:r>
            <a:r>
              <a:rPr lang="en-US" dirty="0"/>
              <a:t> or </a:t>
            </a:r>
            <a:r>
              <a:rPr lang="en-US" b="1" dirty="0"/>
              <a:t>collective</a:t>
            </a:r>
            <a:r>
              <a:rPr lang="en-US" dirty="0"/>
              <a:t> </a:t>
            </a:r>
            <a:r>
              <a:rPr lang="en-US" b="1" dirty="0"/>
              <a:t>identities</a:t>
            </a:r>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44</a:t>
            </a:fld>
            <a:endParaRPr lang="en-US"/>
          </a:p>
        </p:txBody>
      </p:sp>
      <p:sp>
        <p:nvSpPr>
          <p:cNvPr id="5" name="TextBox 4">
            <a:extLst>
              <a:ext uri="{FF2B5EF4-FFF2-40B4-BE49-F238E27FC236}">
                <a16:creationId xmlns:a16="http://schemas.microsoft.com/office/drawing/2014/main" id="{F7B54D72-0B3C-AA47-BCCA-AB340D806367}"/>
              </a:ext>
            </a:extLst>
          </p:cNvPr>
          <p:cNvSpPr txBox="1"/>
          <p:nvPr/>
        </p:nvSpPr>
        <p:spPr>
          <a:xfrm>
            <a:off x="1474305" y="1206437"/>
            <a:ext cx="677065" cy="861774"/>
          </a:xfrm>
          <a:prstGeom prst="rect">
            <a:avLst/>
          </a:prstGeom>
          <a:noFill/>
        </p:spPr>
        <p:txBody>
          <a:bodyPr wrap="square" rtlCol="0">
            <a:spAutoFit/>
          </a:bodyPr>
          <a:lstStyle/>
          <a:p>
            <a:r>
              <a:rPr lang="en-US" sz="5000" dirty="0"/>
              <a:t>📊</a:t>
            </a:r>
          </a:p>
        </p:txBody>
      </p:sp>
      <p:sp>
        <p:nvSpPr>
          <p:cNvPr id="7" name="Rectangle 6">
            <a:extLst>
              <a:ext uri="{FF2B5EF4-FFF2-40B4-BE49-F238E27FC236}">
                <a16:creationId xmlns:a16="http://schemas.microsoft.com/office/drawing/2014/main" id="{8365FBE4-0D83-BA42-8571-358CC24137E7}"/>
              </a:ext>
            </a:extLst>
          </p:cNvPr>
          <p:cNvSpPr/>
          <p:nvPr/>
        </p:nvSpPr>
        <p:spPr>
          <a:xfrm>
            <a:off x="622852" y="1093003"/>
            <a:ext cx="11145078" cy="4671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54A67F0-B298-4A4F-BB59-5FED6EB319A4}"/>
              </a:ext>
            </a:extLst>
          </p:cNvPr>
          <p:cNvPicPr>
            <a:picLocks noChangeAspect="1"/>
          </p:cNvPicPr>
          <p:nvPr/>
        </p:nvPicPr>
        <p:blipFill rotWithShape="1">
          <a:blip r:embed="rId3"/>
          <a:srcRect t="10483" b="6101"/>
          <a:stretch/>
        </p:blipFill>
        <p:spPr>
          <a:xfrm>
            <a:off x="2066209" y="1241257"/>
            <a:ext cx="9705083" cy="2454361"/>
          </a:xfrm>
          <a:prstGeom prst="rect">
            <a:avLst/>
          </a:prstGeom>
        </p:spPr>
      </p:pic>
      <p:sp>
        <p:nvSpPr>
          <p:cNvPr id="17" name="TextBox 16">
            <a:extLst>
              <a:ext uri="{FF2B5EF4-FFF2-40B4-BE49-F238E27FC236}">
                <a16:creationId xmlns:a16="http://schemas.microsoft.com/office/drawing/2014/main" id="{D3A920A2-2702-9A44-8F51-7D5F84399BD4}"/>
              </a:ext>
            </a:extLst>
          </p:cNvPr>
          <p:cNvSpPr txBox="1"/>
          <p:nvPr/>
        </p:nvSpPr>
        <p:spPr>
          <a:xfrm>
            <a:off x="2089423" y="1994993"/>
            <a:ext cx="592112" cy="707886"/>
          </a:xfrm>
          <a:prstGeom prst="rect">
            <a:avLst/>
          </a:prstGeom>
          <a:noFill/>
        </p:spPr>
        <p:txBody>
          <a:bodyPr wrap="square" rtlCol="0">
            <a:spAutoFit/>
          </a:bodyPr>
          <a:lstStyle/>
          <a:p>
            <a:r>
              <a:rPr lang="en-US" sz="4000" dirty="0"/>
              <a:t>🔺</a:t>
            </a:r>
          </a:p>
        </p:txBody>
      </p:sp>
      <p:pic>
        <p:nvPicPr>
          <p:cNvPr id="19" name="Picture 18">
            <a:extLst>
              <a:ext uri="{FF2B5EF4-FFF2-40B4-BE49-F238E27FC236}">
                <a16:creationId xmlns:a16="http://schemas.microsoft.com/office/drawing/2014/main" id="{F65AFA6C-F0FD-254E-BE66-851EA95E21EE}"/>
              </a:ext>
            </a:extLst>
          </p:cNvPr>
          <p:cNvPicPr>
            <a:picLocks noChangeAspect="1"/>
          </p:cNvPicPr>
          <p:nvPr/>
        </p:nvPicPr>
        <p:blipFill>
          <a:blip r:embed="rId4"/>
          <a:stretch>
            <a:fillRect/>
          </a:stretch>
        </p:blipFill>
        <p:spPr>
          <a:xfrm>
            <a:off x="2182698" y="2789956"/>
            <a:ext cx="592112" cy="750009"/>
          </a:xfrm>
          <a:prstGeom prst="rect">
            <a:avLst/>
          </a:prstGeom>
        </p:spPr>
      </p:pic>
      <p:pic>
        <p:nvPicPr>
          <p:cNvPr id="20" name="Picture 19">
            <a:extLst>
              <a:ext uri="{FF2B5EF4-FFF2-40B4-BE49-F238E27FC236}">
                <a16:creationId xmlns:a16="http://schemas.microsoft.com/office/drawing/2014/main" id="{374638E5-5F49-ED4D-BEA2-AD35BC74C8CC}"/>
              </a:ext>
            </a:extLst>
          </p:cNvPr>
          <p:cNvPicPr/>
          <p:nvPr/>
        </p:nvPicPr>
        <p:blipFill rotWithShape="1">
          <a:blip r:embed="rId5" cstate="print">
            <a:extLst>
              <a:ext uri="{28A0092B-C50C-407E-A947-70E740481C1C}">
                <a14:useLocalDpi xmlns:a14="http://schemas.microsoft.com/office/drawing/2010/main" val="0"/>
              </a:ext>
            </a:extLst>
          </a:blip>
          <a:srcRect l="34866" t="6484" b="4948"/>
          <a:stretch/>
        </p:blipFill>
        <p:spPr bwMode="auto">
          <a:xfrm>
            <a:off x="2845257" y="4134320"/>
            <a:ext cx="2270539" cy="2023408"/>
          </a:xfrm>
          <a:prstGeom prst="rect">
            <a:avLst/>
          </a:prstGeom>
          <a:ln>
            <a:noFill/>
          </a:ln>
          <a:extLst>
            <a:ext uri="{53640926-AAD7-44D8-BBD7-CCE9431645EC}">
              <a14:shadowObscured xmlns:a14="http://schemas.microsoft.com/office/drawing/2010/main"/>
            </a:ext>
          </a:extLst>
        </p:spPr>
      </p:pic>
      <p:sp>
        <p:nvSpPr>
          <p:cNvPr id="21" name="TextBox 20">
            <a:extLst>
              <a:ext uri="{FF2B5EF4-FFF2-40B4-BE49-F238E27FC236}">
                <a16:creationId xmlns:a16="http://schemas.microsoft.com/office/drawing/2014/main" id="{7F3ABA44-D3C2-7945-AE83-2A583FA5752A}"/>
              </a:ext>
            </a:extLst>
          </p:cNvPr>
          <p:cNvSpPr txBox="1"/>
          <p:nvPr/>
        </p:nvSpPr>
        <p:spPr>
          <a:xfrm>
            <a:off x="3225126" y="6196763"/>
            <a:ext cx="1510799" cy="369332"/>
          </a:xfrm>
          <a:prstGeom prst="rect">
            <a:avLst/>
          </a:prstGeom>
          <a:noFill/>
        </p:spPr>
        <p:txBody>
          <a:bodyPr wrap="square" rtlCol="0">
            <a:spAutoFit/>
          </a:bodyPr>
          <a:lstStyle/>
          <a:p>
            <a:pPr algn="ctr"/>
            <a:r>
              <a:rPr lang="en-US" dirty="0">
                <a:solidFill>
                  <a:schemeClr val="bg1">
                    <a:lumMod val="65000"/>
                  </a:schemeClr>
                </a:solidFill>
              </a:rPr>
              <a:t>Unicode</a:t>
            </a:r>
          </a:p>
        </p:txBody>
      </p:sp>
      <p:sp>
        <p:nvSpPr>
          <p:cNvPr id="22" name="TextBox 21">
            <a:extLst>
              <a:ext uri="{FF2B5EF4-FFF2-40B4-BE49-F238E27FC236}">
                <a16:creationId xmlns:a16="http://schemas.microsoft.com/office/drawing/2014/main" id="{A5312032-16D0-D045-A129-72E309BF617A}"/>
              </a:ext>
            </a:extLst>
          </p:cNvPr>
          <p:cNvSpPr txBox="1"/>
          <p:nvPr/>
        </p:nvSpPr>
        <p:spPr>
          <a:xfrm>
            <a:off x="1310810" y="3999338"/>
            <a:ext cx="1510799" cy="369332"/>
          </a:xfrm>
          <a:prstGeom prst="rect">
            <a:avLst/>
          </a:prstGeom>
          <a:noFill/>
        </p:spPr>
        <p:txBody>
          <a:bodyPr wrap="square" rtlCol="0">
            <a:spAutoFit/>
          </a:bodyPr>
          <a:lstStyle/>
          <a:p>
            <a:pPr algn="r"/>
            <a:r>
              <a:rPr lang="en-US" i="1" dirty="0"/>
              <a:t>Group</a:t>
            </a:r>
          </a:p>
        </p:txBody>
      </p:sp>
      <p:sp>
        <p:nvSpPr>
          <p:cNvPr id="23" name="TextBox 22">
            <a:extLst>
              <a:ext uri="{FF2B5EF4-FFF2-40B4-BE49-F238E27FC236}">
                <a16:creationId xmlns:a16="http://schemas.microsoft.com/office/drawing/2014/main" id="{967802F7-6C9E-CA4A-994E-F6ACAA4B452D}"/>
              </a:ext>
            </a:extLst>
          </p:cNvPr>
          <p:cNvSpPr txBox="1"/>
          <p:nvPr/>
        </p:nvSpPr>
        <p:spPr>
          <a:xfrm>
            <a:off x="1310810" y="4330650"/>
            <a:ext cx="1510799" cy="369332"/>
          </a:xfrm>
          <a:prstGeom prst="rect">
            <a:avLst/>
          </a:prstGeom>
          <a:noFill/>
        </p:spPr>
        <p:txBody>
          <a:bodyPr wrap="square" rtlCol="0">
            <a:spAutoFit/>
          </a:bodyPr>
          <a:lstStyle/>
          <a:p>
            <a:pPr algn="r"/>
            <a:r>
              <a:rPr lang="en-US" i="1" dirty="0"/>
              <a:t>Sub-group</a:t>
            </a:r>
          </a:p>
        </p:txBody>
      </p:sp>
      <p:cxnSp>
        <p:nvCxnSpPr>
          <p:cNvPr id="24" name="Straight Connector 23">
            <a:extLst>
              <a:ext uri="{FF2B5EF4-FFF2-40B4-BE49-F238E27FC236}">
                <a16:creationId xmlns:a16="http://schemas.microsoft.com/office/drawing/2014/main" id="{DECF3415-2EF9-1A46-AD72-807E28840E83}"/>
              </a:ext>
            </a:extLst>
          </p:cNvPr>
          <p:cNvCxnSpPr>
            <a:cxnSpLocks/>
          </p:cNvCxnSpPr>
          <p:nvPr/>
        </p:nvCxnSpPr>
        <p:spPr>
          <a:xfrm>
            <a:off x="3980525" y="3687772"/>
            <a:ext cx="0" cy="3870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80AC72D-41CA-BF4E-B676-21E54D4B377D}"/>
              </a:ext>
            </a:extLst>
          </p:cNvPr>
          <p:cNvSpPr txBox="1"/>
          <p:nvPr/>
        </p:nvSpPr>
        <p:spPr>
          <a:xfrm>
            <a:off x="0" y="1714196"/>
            <a:ext cx="1998921" cy="400110"/>
          </a:xfrm>
          <a:prstGeom prst="rect">
            <a:avLst/>
          </a:prstGeom>
          <a:noFill/>
        </p:spPr>
        <p:txBody>
          <a:bodyPr wrap="square" rtlCol="0">
            <a:spAutoFit/>
          </a:bodyPr>
          <a:lstStyle/>
          <a:p>
            <a:pPr algn="r"/>
            <a:r>
              <a:rPr lang="en-US" sz="2000" b="1" dirty="0">
                <a:latin typeface="Arial" panose="020B0604020202020204" pitchFamily="34" charset="0"/>
                <a:cs typeface="Arial" panose="020B0604020202020204" pitchFamily="34" charset="0"/>
              </a:rPr>
              <a:t>ATTRIBUTES:</a:t>
            </a:r>
          </a:p>
        </p:txBody>
      </p:sp>
      <p:sp>
        <p:nvSpPr>
          <p:cNvPr id="18" name="TextBox 17">
            <a:extLst>
              <a:ext uri="{FF2B5EF4-FFF2-40B4-BE49-F238E27FC236}">
                <a16:creationId xmlns:a16="http://schemas.microsoft.com/office/drawing/2014/main" id="{7FE1C6F3-A2AA-A344-BEAC-B0BCD002F773}"/>
              </a:ext>
            </a:extLst>
          </p:cNvPr>
          <p:cNvSpPr txBox="1"/>
          <p:nvPr/>
        </p:nvSpPr>
        <p:spPr>
          <a:xfrm>
            <a:off x="5074121" y="3713752"/>
            <a:ext cx="1510799" cy="369332"/>
          </a:xfrm>
          <a:prstGeom prst="rect">
            <a:avLst/>
          </a:prstGeom>
          <a:noFill/>
        </p:spPr>
        <p:txBody>
          <a:bodyPr wrap="square" rtlCol="0">
            <a:spAutoFit/>
          </a:bodyPr>
          <a:lstStyle/>
          <a:p>
            <a:pPr algn="ctr"/>
            <a:r>
              <a:rPr lang="en-US" dirty="0">
                <a:solidFill>
                  <a:schemeClr val="bg1">
                    <a:lumMod val="65000"/>
                  </a:schemeClr>
                </a:solidFill>
              </a:rPr>
              <a:t>Unicode</a:t>
            </a:r>
          </a:p>
        </p:txBody>
      </p:sp>
      <p:sp>
        <p:nvSpPr>
          <p:cNvPr id="28" name="TextBox 27">
            <a:extLst>
              <a:ext uri="{FF2B5EF4-FFF2-40B4-BE49-F238E27FC236}">
                <a16:creationId xmlns:a16="http://schemas.microsoft.com/office/drawing/2014/main" id="{46E98351-315F-F544-9A11-C76BD2AD0149}"/>
              </a:ext>
            </a:extLst>
          </p:cNvPr>
          <p:cNvSpPr txBox="1"/>
          <p:nvPr/>
        </p:nvSpPr>
        <p:spPr>
          <a:xfrm>
            <a:off x="8507896" y="3713752"/>
            <a:ext cx="2845904" cy="369332"/>
          </a:xfrm>
          <a:prstGeom prst="rect">
            <a:avLst/>
          </a:prstGeom>
          <a:noFill/>
        </p:spPr>
        <p:txBody>
          <a:bodyPr wrap="square" rtlCol="0">
            <a:spAutoFit/>
          </a:bodyPr>
          <a:lstStyle/>
          <a:p>
            <a:pPr algn="ctr"/>
            <a:r>
              <a:rPr lang="en-US" dirty="0">
                <a:solidFill>
                  <a:schemeClr val="bg1">
                    <a:lumMod val="65000"/>
                  </a:schemeClr>
                </a:solidFill>
              </a:rPr>
              <a:t>-----from the </a:t>
            </a:r>
            <a:r>
              <a:rPr lang="en-US" i="1" dirty="0">
                <a:solidFill>
                  <a:schemeClr val="bg1">
                    <a:lumMod val="65000"/>
                  </a:schemeClr>
                </a:solidFill>
              </a:rPr>
              <a:t>name-----</a:t>
            </a:r>
          </a:p>
        </p:txBody>
      </p:sp>
      <p:sp>
        <p:nvSpPr>
          <p:cNvPr id="29" name="TextBox 28">
            <a:extLst>
              <a:ext uri="{FF2B5EF4-FFF2-40B4-BE49-F238E27FC236}">
                <a16:creationId xmlns:a16="http://schemas.microsoft.com/office/drawing/2014/main" id="{6177FEEE-F4C5-A043-BBBC-3AE6CFBD6A94}"/>
              </a:ext>
            </a:extLst>
          </p:cNvPr>
          <p:cNvSpPr txBox="1"/>
          <p:nvPr/>
        </p:nvSpPr>
        <p:spPr>
          <a:xfrm>
            <a:off x="6685671" y="3713752"/>
            <a:ext cx="1510799" cy="369332"/>
          </a:xfrm>
          <a:prstGeom prst="rect">
            <a:avLst/>
          </a:prstGeom>
          <a:noFill/>
        </p:spPr>
        <p:txBody>
          <a:bodyPr wrap="square" rtlCol="0">
            <a:spAutoFit/>
          </a:bodyPr>
          <a:lstStyle/>
          <a:p>
            <a:pPr algn="ctr"/>
            <a:r>
              <a:rPr lang="en-US" dirty="0">
                <a:solidFill>
                  <a:schemeClr val="bg1">
                    <a:lumMod val="65000"/>
                  </a:schemeClr>
                </a:solidFill>
              </a:rPr>
              <a:t>----Custom----</a:t>
            </a:r>
          </a:p>
        </p:txBody>
      </p:sp>
      <p:sp>
        <p:nvSpPr>
          <p:cNvPr id="30" name="Title 1">
            <a:extLst>
              <a:ext uri="{FF2B5EF4-FFF2-40B4-BE49-F238E27FC236}">
                <a16:creationId xmlns:a16="http://schemas.microsoft.com/office/drawing/2014/main" id="{B99493EA-A641-2C4A-A781-8F4274FE60B8}"/>
              </a:ext>
            </a:extLst>
          </p:cNvPr>
          <p:cNvSpPr>
            <a:spLocks noGrp="1"/>
          </p:cNvSpPr>
          <p:nvPr>
            <p:ph type="title"/>
          </p:nvPr>
        </p:nvSpPr>
        <p:spPr>
          <a:xfrm>
            <a:off x="484909" y="365126"/>
            <a:ext cx="10868891" cy="819068"/>
          </a:xfrm>
        </p:spPr>
        <p:txBody>
          <a:bodyPr>
            <a:normAutofit/>
          </a:bodyPr>
          <a:lstStyle/>
          <a:p>
            <a:r>
              <a:rPr lang="en-US" dirty="0"/>
              <a:t>RO 2: Comparison</a:t>
            </a:r>
          </a:p>
        </p:txBody>
      </p:sp>
    </p:spTree>
    <p:extLst>
      <p:ext uri="{BB962C8B-B14F-4D97-AF65-F5344CB8AC3E}">
        <p14:creationId xmlns:p14="http://schemas.microsoft.com/office/powerpoint/2010/main" val="1788284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F14F00-CCE4-F148-B9C5-0BCA12BD814B}"/>
              </a:ext>
            </a:extLst>
          </p:cNvPr>
          <p:cNvSpPr>
            <a:spLocks noGrp="1"/>
          </p:cNvSpPr>
          <p:nvPr>
            <p:ph idx="1"/>
          </p:nvPr>
        </p:nvSpPr>
        <p:spPr>
          <a:xfrm>
            <a:off x="3140765" y="1184194"/>
            <a:ext cx="8326020" cy="4992769"/>
          </a:xfrm>
        </p:spPr>
        <p:txBody>
          <a:bodyPr>
            <a:normAutofit lnSpcReduction="10000"/>
          </a:bodyPr>
          <a:lstStyle/>
          <a:p>
            <a:pPr marL="514350" indent="-514350">
              <a:buAutoNum type="arabicParenBoth"/>
            </a:pPr>
            <a:r>
              <a:rPr lang="en-US" dirty="0"/>
              <a:t>formation of a </a:t>
            </a:r>
            <a:r>
              <a:rPr lang="en-US" b="1" dirty="0"/>
              <a:t>baseline</a:t>
            </a:r>
            <a:r>
              <a:rPr lang="en-US" dirty="0"/>
              <a:t> of emoji use in a social media data</a:t>
            </a:r>
          </a:p>
          <a:p>
            <a:pPr marL="514350" indent="-514350">
              <a:buAutoNum type="arabicParenBoth"/>
            </a:pPr>
            <a:endParaRPr lang="en-US" dirty="0"/>
          </a:p>
          <a:p>
            <a:pPr marL="514350" indent="-514350">
              <a:buAutoNum type="arabicParenBoth"/>
            </a:pPr>
            <a:r>
              <a:rPr lang="en-US" dirty="0"/>
              <a:t>develop a framework to enable </a:t>
            </a:r>
            <a:r>
              <a:rPr lang="en-US" b="1" dirty="0"/>
              <a:t>comparison</a:t>
            </a:r>
            <a:r>
              <a:rPr lang="en-US" dirty="0"/>
              <a:t> of emoji use and structure in documents</a:t>
            </a:r>
          </a:p>
          <a:p>
            <a:pPr marL="514350" indent="-514350">
              <a:buAutoNum type="arabicParenBoth"/>
            </a:pPr>
            <a:endParaRPr lang="en-US" dirty="0"/>
          </a:p>
          <a:p>
            <a:pPr marL="514350" indent="-514350">
              <a:buAutoNum type="arabicParenBoth"/>
            </a:pPr>
            <a:r>
              <a:rPr lang="en-US" dirty="0"/>
              <a:t>identify communication patterns and emojis related to particular </a:t>
            </a:r>
            <a:r>
              <a:rPr lang="en-US" b="1" dirty="0"/>
              <a:t>events</a:t>
            </a:r>
            <a:r>
              <a:rPr lang="en-US" dirty="0"/>
              <a:t> and types of </a:t>
            </a:r>
            <a:r>
              <a:rPr lang="en-US" b="1" dirty="0"/>
              <a:t>places</a:t>
            </a:r>
            <a:r>
              <a:rPr lang="en-US" dirty="0"/>
              <a:t> </a:t>
            </a:r>
          </a:p>
          <a:p>
            <a:pPr marL="514350" indent="-514350">
              <a:buAutoNum type="arabicParenBoth"/>
            </a:pPr>
            <a:endParaRPr lang="en-US" dirty="0"/>
          </a:p>
          <a:p>
            <a:pPr marL="514350" indent="-514350">
              <a:buFont typeface="Arial" panose="020B0604020202020204" pitchFamily="34" charset="0"/>
              <a:buAutoNum type="arabicParenBoth"/>
            </a:pPr>
            <a:r>
              <a:rPr lang="en-US" dirty="0"/>
              <a:t>identify and describe emoji use relating to </a:t>
            </a:r>
            <a:r>
              <a:rPr lang="en-US" b="1" dirty="0"/>
              <a:t>individual</a:t>
            </a:r>
            <a:r>
              <a:rPr lang="en-US" dirty="0"/>
              <a:t> or </a:t>
            </a:r>
            <a:r>
              <a:rPr lang="en-US" b="1" dirty="0"/>
              <a:t>collective</a:t>
            </a:r>
            <a:r>
              <a:rPr lang="en-US" dirty="0"/>
              <a:t> </a:t>
            </a:r>
            <a:r>
              <a:rPr lang="en-US" b="1" dirty="0"/>
              <a:t>identities</a:t>
            </a:r>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45</a:t>
            </a:fld>
            <a:endParaRPr lang="en-US"/>
          </a:p>
        </p:txBody>
      </p:sp>
      <p:sp>
        <p:nvSpPr>
          <p:cNvPr id="5" name="TextBox 4">
            <a:extLst>
              <a:ext uri="{FF2B5EF4-FFF2-40B4-BE49-F238E27FC236}">
                <a16:creationId xmlns:a16="http://schemas.microsoft.com/office/drawing/2014/main" id="{F7B54D72-0B3C-AA47-BCCA-AB340D806367}"/>
              </a:ext>
            </a:extLst>
          </p:cNvPr>
          <p:cNvSpPr txBox="1"/>
          <p:nvPr/>
        </p:nvSpPr>
        <p:spPr>
          <a:xfrm>
            <a:off x="1474305" y="1206437"/>
            <a:ext cx="677065" cy="861774"/>
          </a:xfrm>
          <a:prstGeom prst="rect">
            <a:avLst/>
          </a:prstGeom>
          <a:noFill/>
        </p:spPr>
        <p:txBody>
          <a:bodyPr wrap="square" rtlCol="0">
            <a:spAutoFit/>
          </a:bodyPr>
          <a:lstStyle/>
          <a:p>
            <a:r>
              <a:rPr lang="en-US" sz="5000" dirty="0"/>
              <a:t>📊</a:t>
            </a:r>
          </a:p>
        </p:txBody>
      </p:sp>
      <p:sp>
        <p:nvSpPr>
          <p:cNvPr id="6" name="TextBox 5">
            <a:extLst>
              <a:ext uri="{FF2B5EF4-FFF2-40B4-BE49-F238E27FC236}">
                <a16:creationId xmlns:a16="http://schemas.microsoft.com/office/drawing/2014/main" id="{B8EB44B6-BE7D-9647-B170-62B51074ED63}"/>
              </a:ext>
            </a:extLst>
          </p:cNvPr>
          <p:cNvSpPr txBox="1"/>
          <p:nvPr/>
        </p:nvSpPr>
        <p:spPr>
          <a:xfrm>
            <a:off x="902413" y="3719831"/>
            <a:ext cx="1900361" cy="861774"/>
          </a:xfrm>
          <a:prstGeom prst="rect">
            <a:avLst/>
          </a:prstGeom>
          <a:noFill/>
        </p:spPr>
        <p:txBody>
          <a:bodyPr wrap="square" rtlCol="0">
            <a:spAutoFit/>
          </a:bodyPr>
          <a:lstStyle/>
          <a:p>
            <a:pPr algn="ctr"/>
            <a:r>
              <a:rPr lang="en-US" sz="5000" dirty="0"/>
              <a:t>📆 🌍</a:t>
            </a:r>
          </a:p>
        </p:txBody>
      </p:sp>
      <p:grpSp>
        <p:nvGrpSpPr>
          <p:cNvPr id="12" name="Group 11">
            <a:extLst>
              <a:ext uri="{FF2B5EF4-FFF2-40B4-BE49-F238E27FC236}">
                <a16:creationId xmlns:a16="http://schemas.microsoft.com/office/drawing/2014/main" id="{11C7A7E1-BCCD-DE4D-A560-A53956104183}"/>
              </a:ext>
            </a:extLst>
          </p:cNvPr>
          <p:cNvGrpSpPr/>
          <p:nvPr/>
        </p:nvGrpSpPr>
        <p:grpSpPr>
          <a:xfrm>
            <a:off x="725215" y="2466774"/>
            <a:ext cx="2852309" cy="887151"/>
            <a:chOff x="399754" y="2490281"/>
            <a:chExt cx="2852309" cy="887151"/>
          </a:xfrm>
        </p:grpSpPr>
        <p:sp>
          <p:nvSpPr>
            <p:cNvPr id="8" name="TextBox 7">
              <a:extLst>
                <a:ext uri="{FF2B5EF4-FFF2-40B4-BE49-F238E27FC236}">
                  <a16:creationId xmlns:a16="http://schemas.microsoft.com/office/drawing/2014/main" id="{DDA13B11-A33E-4E44-80F6-F36A93CCD6AD}"/>
                </a:ext>
              </a:extLst>
            </p:cNvPr>
            <p:cNvSpPr txBox="1"/>
            <p:nvPr/>
          </p:nvSpPr>
          <p:spPr>
            <a:xfrm>
              <a:off x="1108644" y="2490281"/>
              <a:ext cx="1408386" cy="784830"/>
            </a:xfrm>
            <a:prstGeom prst="rect">
              <a:avLst/>
            </a:prstGeom>
            <a:noFill/>
          </p:spPr>
          <p:txBody>
            <a:bodyPr wrap="square" rtlCol="0">
              <a:spAutoFit/>
            </a:bodyPr>
            <a:lstStyle/>
            <a:p>
              <a:r>
                <a:rPr lang="en-US" sz="4500" dirty="0"/>
                <a:t>👍🏽</a:t>
              </a:r>
            </a:p>
          </p:txBody>
        </p:sp>
        <p:sp>
          <p:nvSpPr>
            <p:cNvPr id="9" name="TextBox 8">
              <a:extLst>
                <a:ext uri="{FF2B5EF4-FFF2-40B4-BE49-F238E27FC236}">
                  <a16:creationId xmlns:a16="http://schemas.microsoft.com/office/drawing/2014/main" id="{A79758D9-0D60-244D-8F6C-CA9DDDF51A5E}"/>
                </a:ext>
              </a:extLst>
            </p:cNvPr>
            <p:cNvSpPr txBox="1"/>
            <p:nvPr/>
          </p:nvSpPr>
          <p:spPr>
            <a:xfrm>
              <a:off x="1843677" y="2515658"/>
              <a:ext cx="1408386" cy="861774"/>
            </a:xfrm>
            <a:prstGeom prst="rect">
              <a:avLst/>
            </a:prstGeom>
            <a:noFill/>
          </p:spPr>
          <p:txBody>
            <a:bodyPr wrap="square" rtlCol="0">
              <a:spAutoFit/>
            </a:bodyPr>
            <a:lstStyle/>
            <a:p>
              <a:r>
                <a:rPr lang="en-US" sz="5000" dirty="0"/>
                <a:t>📕</a:t>
              </a:r>
            </a:p>
          </p:txBody>
        </p:sp>
        <p:sp>
          <p:nvSpPr>
            <p:cNvPr id="10" name="TextBox 9">
              <a:extLst>
                <a:ext uri="{FF2B5EF4-FFF2-40B4-BE49-F238E27FC236}">
                  <a16:creationId xmlns:a16="http://schemas.microsoft.com/office/drawing/2014/main" id="{0BF684EB-5A53-714B-8333-41B5C331CCB3}"/>
                </a:ext>
              </a:extLst>
            </p:cNvPr>
            <p:cNvSpPr txBox="1"/>
            <p:nvPr/>
          </p:nvSpPr>
          <p:spPr>
            <a:xfrm>
              <a:off x="399754" y="2499650"/>
              <a:ext cx="878156" cy="861774"/>
            </a:xfrm>
            <a:prstGeom prst="rect">
              <a:avLst/>
            </a:prstGeom>
            <a:noFill/>
          </p:spPr>
          <p:txBody>
            <a:bodyPr wrap="square" rtlCol="0">
              <a:spAutoFit/>
            </a:bodyPr>
            <a:lstStyle/>
            <a:p>
              <a:r>
                <a:rPr lang="en-US" sz="5000" dirty="0"/>
                <a:t>🔺</a:t>
              </a:r>
            </a:p>
          </p:txBody>
        </p:sp>
      </p:grpSp>
      <p:sp>
        <p:nvSpPr>
          <p:cNvPr id="11" name="TextBox 10">
            <a:extLst>
              <a:ext uri="{FF2B5EF4-FFF2-40B4-BE49-F238E27FC236}">
                <a16:creationId xmlns:a16="http://schemas.microsoft.com/office/drawing/2014/main" id="{0697B2C4-5A21-F44F-83B9-5B83983716D2}"/>
              </a:ext>
            </a:extLst>
          </p:cNvPr>
          <p:cNvSpPr txBox="1"/>
          <p:nvPr/>
        </p:nvSpPr>
        <p:spPr>
          <a:xfrm>
            <a:off x="1474305" y="4903224"/>
            <a:ext cx="677065" cy="861774"/>
          </a:xfrm>
          <a:prstGeom prst="rect">
            <a:avLst/>
          </a:prstGeom>
          <a:noFill/>
        </p:spPr>
        <p:txBody>
          <a:bodyPr wrap="square" rtlCol="0">
            <a:spAutoFit/>
          </a:bodyPr>
          <a:lstStyle/>
          <a:p>
            <a:r>
              <a:rPr lang="en-US" sz="5000" dirty="0"/>
              <a:t>👯‍♀️</a:t>
            </a:r>
          </a:p>
        </p:txBody>
      </p:sp>
      <p:sp>
        <p:nvSpPr>
          <p:cNvPr id="13" name="Rectangle 12">
            <a:extLst>
              <a:ext uri="{FF2B5EF4-FFF2-40B4-BE49-F238E27FC236}">
                <a16:creationId xmlns:a16="http://schemas.microsoft.com/office/drawing/2014/main" id="{1BE901AB-258E-8E4A-992C-E1D5EF739605}"/>
              </a:ext>
            </a:extLst>
          </p:cNvPr>
          <p:cNvSpPr/>
          <p:nvPr/>
        </p:nvSpPr>
        <p:spPr>
          <a:xfrm>
            <a:off x="562013" y="1065285"/>
            <a:ext cx="11145078" cy="2363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B4C15FA-BD18-034A-8D18-79479CF90738}"/>
              </a:ext>
            </a:extLst>
          </p:cNvPr>
          <p:cNvSpPr/>
          <p:nvPr/>
        </p:nvSpPr>
        <p:spPr>
          <a:xfrm>
            <a:off x="484909" y="4581605"/>
            <a:ext cx="11145078" cy="1159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F01EE34B-4886-5A4B-8848-7497F7DAC8FA}"/>
              </a:ext>
            </a:extLst>
          </p:cNvPr>
          <p:cNvSpPr>
            <a:spLocks noGrp="1"/>
          </p:cNvSpPr>
          <p:nvPr>
            <p:ph type="title"/>
          </p:nvPr>
        </p:nvSpPr>
        <p:spPr>
          <a:xfrm>
            <a:off x="484909" y="365126"/>
            <a:ext cx="10868891" cy="819068"/>
          </a:xfrm>
        </p:spPr>
        <p:txBody>
          <a:bodyPr>
            <a:normAutofit/>
          </a:bodyPr>
          <a:lstStyle/>
          <a:p>
            <a:r>
              <a:rPr lang="en-US" dirty="0"/>
              <a:t>RO 3: Identify events and places</a:t>
            </a:r>
          </a:p>
        </p:txBody>
      </p:sp>
    </p:spTree>
    <p:extLst>
      <p:ext uri="{BB962C8B-B14F-4D97-AF65-F5344CB8AC3E}">
        <p14:creationId xmlns:p14="http://schemas.microsoft.com/office/powerpoint/2010/main" val="3542717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F14F00-CCE4-F148-B9C5-0BCA12BD814B}"/>
              </a:ext>
            </a:extLst>
          </p:cNvPr>
          <p:cNvSpPr>
            <a:spLocks noGrp="1"/>
          </p:cNvSpPr>
          <p:nvPr>
            <p:ph idx="1"/>
          </p:nvPr>
        </p:nvSpPr>
        <p:spPr>
          <a:xfrm>
            <a:off x="3140765" y="1184194"/>
            <a:ext cx="8326020" cy="4992769"/>
          </a:xfrm>
        </p:spPr>
        <p:txBody>
          <a:bodyPr>
            <a:normAutofit lnSpcReduction="10000"/>
          </a:bodyPr>
          <a:lstStyle/>
          <a:p>
            <a:pPr marL="514350" indent="-514350">
              <a:buAutoNum type="arabicParenBoth"/>
            </a:pPr>
            <a:r>
              <a:rPr lang="en-US" dirty="0"/>
              <a:t>formation of a </a:t>
            </a:r>
            <a:r>
              <a:rPr lang="en-US" b="1" dirty="0"/>
              <a:t>baseline</a:t>
            </a:r>
            <a:r>
              <a:rPr lang="en-US" dirty="0"/>
              <a:t> of emoji use in a social media data</a:t>
            </a:r>
          </a:p>
          <a:p>
            <a:pPr marL="514350" indent="-514350">
              <a:buAutoNum type="arabicParenBoth"/>
            </a:pPr>
            <a:endParaRPr lang="en-US" dirty="0"/>
          </a:p>
          <a:p>
            <a:pPr marL="514350" indent="-514350">
              <a:buAutoNum type="arabicParenBoth"/>
            </a:pPr>
            <a:r>
              <a:rPr lang="en-US" dirty="0"/>
              <a:t>develop a framework to enable </a:t>
            </a:r>
            <a:r>
              <a:rPr lang="en-US" b="1" dirty="0"/>
              <a:t>comparison</a:t>
            </a:r>
            <a:r>
              <a:rPr lang="en-US" dirty="0"/>
              <a:t> of emoji use and structure in documents</a:t>
            </a:r>
          </a:p>
          <a:p>
            <a:pPr marL="514350" indent="-514350">
              <a:buAutoNum type="arabicParenBoth"/>
            </a:pPr>
            <a:endParaRPr lang="en-US" dirty="0"/>
          </a:p>
          <a:p>
            <a:pPr marL="514350" indent="-514350">
              <a:buAutoNum type="arabicParenBoth"/>
            </a:pPr>
            <a:r>
              <a:rPr lang="en-US" dirty="0"/>
              <a:t>identify communication </a:t>
            </a:r>
            <a:r>
              <a:rPr lang="en-US" b="1" dirty="0"/>
              <a:t>patterns</a:t>
            </a:r>
            <a:r>
              <a:rPr lang="en-US" dirty="0"/>
              <a:t> and emojis related to particular </a:t>
            </a:r>
            <a:r>
              <a:rPr lang="en-US" b="1" dirty="0"/>
              <a:t>events</a:t>
            </a:r>
            <a:r>
              <a:rPr lang="en-US" dirty="0"/>
              <a:t> and types of </a:t>
            </a:r>
            <a:r>
              <a:rPr lang="en-US" b="1" dirty="0"/>
              <a:t>places</a:t>
            </a:r>
            <a:r>
              <a:rPr lang="en-US" dirty="0"/>
              <a:t> </a:t>
            </a:r>
          </a:p>
          <a:p>
            <a:pPr marL="514350" indent="-514350">
              <a:buAutoNum type="arabicParenBoth"/>
            </a:pPr>
            <a:endParaRPr lang="en-US" dirty="0"/>
          </a:p>
          <a:p>
            <a:pPr marL="514350" indent="-514350">
              <a:buFont typeface="Arial" panose="020B0604020202020204" pitchFamily="34" charset="0"/>
              <a:buAutoNum type="arabicParenBoth"/>
            </a:pPr>
            <a:r>
              <a:rPr lang="en-US" dirty="0"/>
              <a:t>identify and describe emoji use relating to </a:t>
            </a:r>
            <a:r>
              <a:rPr lang="en-US" b="1" dirty="0"/>
              <a:t>individual</a:t>
            </a:r>
            <a:r>
              <a:rPr lang="en-US" dirty="0"/>
              <a:t> or </a:t>
            </a:r>
            <a:r>
              <a:rPr lang="en-US" b="1" dirty="0"/>
              <a:t>collective</a:t>
            </a:r>
            <a:r>
              <a:rPr lang="en-US" dirty="0"/>
              <a:t> </a:t>
            </a:r>
            <a:r>
              <a:rPr lang="en-US" b="1" dirty="0"/>
              <a:t>identities</a:t>
            </a:r>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46</a:t>
            </a:fld>
            <a:endParaRPr lang="en-US"/>
          </a:p>
        </p:txBody>
      </p:sp>
      <p:sp>
        <p:nvSpPr>
          <p:cNvPr id="5" name="TextBox 4">
            <a:extLst>
              <a:ext uri="{FF2B5EF4-FFF2-40B4-BE49-F238E27FC236}">
                <a16:creationId xmlns:a16="http://schemas.microsoft.com/office/drawing/2014/main" id="{F7B54D72-0B3C-AA47-BCCA-AB340D806367}"/>
              </a:ext>
            </a:extLst>
          </p:cNvPr>
          <p:cNvSpPr txBox="1"/>
          <p:nvPr/>
        </p:nvSpPr>
        <p:spPr>
          <a:xfrm>
            <a:off x="1474305" y="1206437"/>
            <a:ext cx="677065" cy="861774"/>
          </a:xfrm>
          <a:prstGeom prst="rect">
            <a:avLst/>
          </a:prstGeom>
          <a:noFill/>
        </p:spPr>
        <p:txBody>
          <a:bodyPr wrap="square" rtlCol="0">
            <a:spAutoFit/>
          </a:bodyPr>
          <a:lstStyle/>
          <a:p>
            <a:r>
              <a:rPr lang="en-US" sz="5000" dirty="0"/>
              <a:t>📊</a:t>
            </a:r>
          </a:p>
        </p:txBody>
      </p:sp>
      <p:grpSp>
        <p:nvGrpSpPr>
          <p:cNvPr id="12" name="Group 11">
            <a:extLst>
              <a:ext uri="{FF2B5EF4-FFF2-40B4-BE49-F238E27FC236}">
                <a16:creationId xmlns:a16="http://schemas.microsoft.com/office/drawing/2014/main" id="{11C7A7E1-BCCD-DE4D-A560-A53956104183}"/>
              </a:ext>
            </a:extLst>
          </p:cNvPr>
          <p:cNvGrpSpPr/>
          <p:nvPr/>
        </p:nvGrpSpPr>
        <p:grpSpPr>
          <a:xfrm>
            <a:off x="725215" y="2466774"/>
            <a:ext cx="2852309" cy="887151"/>
            <a:chOff x="399754" y="2490281"/>
            <a:chExt cx="2852309" cy="887151"/>
          </a:xfrm>
        </p:grpSpPr>
        <p:sp>
          <p:nvSpPr>
            <p:cNvPr id="8" name="TextBox 7">
              <a:extLst>
                <a:ext uri="{FF2B5EF4-FFF2-40B4-BE49-F238E27FC236}">
                  <a16:creationId xmlns:a16="http://schemas.microsoft.com/office/drawing/2014/main" id="{DDA13B11-A33E-4E44-80F6-F36A93CCD6AD}"/>
                </a:ext>
              </a:extLst>
            </p:cNvPr>
            <p:cNvSpPr txBox="1"/>
            <p:nvPr/>
          </p:nvSpPr>
          <p:spPr>
            <a:xfrm>
              <a:off x="1108644" y="2490281"/>
              <a:ext cx="1408386" cy="784830"/>
            </a:xfrm>
            <a:prstGeom prst="rect">
              <a:avLst/>
            </a:prstGeom>
            <a:noFill/>
          </p:spPr>
          <p:txBody>
            <a:bodyPr wrap="square" rtlCol="0">
              <a:spAutoFit/>
            </a:bodyPr>
            <a:lstStyle/>
            <a:p>
              <a:r>
                <a:rPr lang="en-US" sz="4500" dirty="0"/>
                <a:t>👍🏽</a:t>
              </a:r>
            </a:p>
          </p:txBody>
        </p:sp>
        <p:sp>
          <p:nvSpPr>
            <p:cNvPr id="9" name="TextBox 8">
              <a:extLst>
                <a:ext uri="{FF2B5EF4-FFF2-40B4-BE49-F238E27FC236}">
                  <a16:creationId xmlns:a16="http://schemas.microsoft.com/office/drawing/2014/main" id="{A79758D9-0D60-244D-8F6C-CA9DDDF51A5E}"/>
                </a:ext>
              </a:extLst>
            </p:cNvPr>
            <p:cNvSpPr txBox="1"/>
            <p:nvPr/>
          </p:nvSpPr>
          <p:spPr>
            <a:xfrm>
              <a:off x="1843677" y="2515658"/>
              <a:ext cx="1408386" cy="861774"/>
            </a:xfrm>
            <a:prstGeom prst="rect">
              <a:avLst/>
            </a:prstGeom>
            <a:noFill/>
          </p:spPr>
          <p:txBody>
            <a:bodyPr wrap="square" rtlCol="0">
              <a:spAutoFit/>
            </a:bodyPr>
            <a:lstStyle/>
            <a:p>
              <a:r>
                <a:rPr lang="en-US" sz="5000" dirty="0"/>
                <a:t>📕</a:t>
              </a:r>
            </a:p>
          </p:txBody>
        </p:sp>
        <p:sp>
          <p:nvSpPr>
            <p:cNvPr id="10" name="TextBox 9">
              <a:extLst>
                <a:ext uri="{FF2B5EF4-FFF2-40B4-BE49-F238E27FC236}">
                  <a16:creationId xmlns:a16="http://schemas.microsoft.com/office/drawing/2014/main" id="{0BF684EB-5A53-714B-8333-41B5C331CCB3}"/>
                </a:ext>
              </a:extLst>
            </p:cNvPr>
            <p:cNvSpPr txBox="1"/>
            <p:nvPr/>
          </p:nvSpPr>
          <p:spPr>
            <a:xfrm>
              <a:off x="399754" y="2499650"/>
              <a:ext cx="878156" cy="861774"/>
            </a:xfrm>
            <a:prstGeom prst="rect">
              <a:avLst/>
            </a:prstGeom>
            <a:noFill/>
          </p:spPr>
          <p:txBody>
            <a:bodyPr wrap="square" rtlCol="0">
              <a:spAutoFit/>
            </a:bodyPr>
            <a:lstStyle/>
            <a:p>
              <a:r>
                <a:rPr lang="en-US" sz="5000" dirty="0"/>
                <a:t>🔺</a:t>
              </a:r>
            </a:p>
          </p:txBody>
        </p:sp>
      </p:grpSp>
      <p:sp>
        <p:nvSpPr>
          <p:cNvPr id="11" name="TextBox 10">
            <a:extLst>
              <a:ext uri="{FF2B5EF4-FFF2-40B4-BE49-F238E27FC236}">
                <a16:creationId xmlns:a16="http://schemas.microsoft.com/office/drawing/2014/main" id="{0697B2C4-5A21-F44F-83B9-5B83983716D2}"/>
              </a:ext>
            </a:extLst>
          </p:cNvPr>
          <p:cNvSpPr txBox="1"/>
          <p:nvPr/>
        </p:nvSpPr>
        <p:spPr>
          <a:xfrm>
            <a:off x="1474305" y="4903224"/>
            <a:ext cx="677065" cy="861774"/>
          </a:xfrm>
          <a:prstGeom prst="rect">
            <a:avLst/>
          </a:prstGeom>
          <a:noFill/>
        </p:spPr>
        <p:txBody>
          <a:bodyPr wrap="square" rtlCol="0">
            <a:spAutoFit/>
          </a:bodyPr>
          <a:lstStyle/>
          <a:p>
            <a:r>
              <a:rPr lang="en-US" sz="5000" dirty="0"/>
              <a:t>👯‍♀️</a:t>
            </a:r>
          </a:p>
        </p:txBody>
      </p:sp>
      <p:sp>
        <p:nvSpPr>
          <p:cNvPr id="13" name="Rectangle 12">
            <a:extLst>
              <a:ext uri="{FF2B5EF4-FFF2-40B4-BE49-F238E27FC236}">
                <a16:creationId xmlns:a16="http://schemas.microsoft.com/office/drawing/2014/main" id="{1BE901AB-258E-8E4A-992C-E1D5EF739605}"/>
              </a:ext>
            </a:extLst>
          </p:cNvPr>
          <p:cNvSpPr/>
          <p:nvPr/>
        </p:nvSpPr>
        <p:spPr>
          <a:xfrm>
            <a:off x="562013" y="1065284"/>
            <a:ext cx="11145078" cy="3639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B4C15FA-BD18-034A-8D18-79479CF90738}"/>
              </a:ext>
            </a:extLst>
          </p:cNvPr>
          <p:cNvSpPr/>
          <p:nvPr/>
        </p:nvSpPr>
        <p:spPr>
          <a:xfrm>
            <a:off x="484909" y="4581605"/>
            <a:ext cx="11145078" cy="1159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2E4BC21-67E6-4947-A76D-4B1188DCEE08}"/>
              </a:ext>
            </a:extLst>
          </p:cNvPr>
          <p:cNvSpPr txBox="1"/>
          <p:nvPr/>
        </p:nvSpPr>
        <p:spPr>
          <a:xfrm>
            <a:off x="901042" y="1267440"/>
            <a:ext cx="1900361" cy="1631216"/>
          </a:xfrm>
          <a:prstGeom prst="rect">
            <a:avLst/>
          </a:prstGeom>
          <a:noFill/>
        </p:spPr>
        <p:txBody>
          <a:bodyPr wrap="square" rtlCol="0">
            <a:spAutoFit/>
          </a:bodyPr>
          <a:lstStyle/>
          <a:p>
            <a:pPr algn="ctr"/>
            <a:r>
              <a:rPr lang="en-US" sz="10000" dirty="0"/>
              <a:t>📆</a:t>
            </a:r>
          </a:p>
        </p:txBody>
      </p:sp>
      <p:grpSp>
        <p:nvGrpSpPr>
          <p:cNvPr id="18" name="Group 17">
            <a:extLst>
              <a:ext uri="{FF2B5EF4-FFF2-40B4-BE49-F238E27FC236}">
                <a16:creationId xmlns:a16="http://schemas.microsoft.com/office/drawing/2014/main" id="{3CC20591-8DED-8340-A7EC-0B3FA82B492A}"/>
              </a:ext>
            </a:extLst>
          </p:cNvPr>
          <p:cNvGrpSpPr/>
          <p:nvPr/>
        </p:nvGrpSpPr>
        <p:grpSpPr>
          <a:xfrm>
            <a:off x="1051287" y="3559738"/>
            <a:ext cx="5365385" cy="2079564"/>
            <a:chOff x="1077202" y="2397487"/>
            <a:chExt cx="5365385" cy="2079564"/>
          </a:xfrm>
        </p:grpSpPr>
        <p:pic>
          <p:nvPicPr>
            <p:cNvPr id="17" name="Picture 16">
              <a:extLst>
                <a:ext uri="{FF2B5EF4-FFF2-40B4-BE49-F238E27FC236}">
                  <a16:creationId xmlns:a16="http://schemas.microsoft.com/office/drawing/2014/main" id="{580E78F0-8AA8-D34E-937B-40747337BED8}"/>
                </a:ext>
              </a:extLst>
            </p:cNvPr>
            <p:cNvPicPr/>
            <p:nvPr/>
          </p:nvPicPr>
          <p:blipFill rotWithShape="1">
            <a:blip r:embed="rId3"/>
            <a:srcRect b="36680"/>
            <a:stretch/>
          </p:blipFill>
          <p:spPr bwMode="auto">
            <a:xfrm>
              <a:off x="1077202" y="2397487"/>
              <a:ext cx="5365385" cy="1625766"/>
            </a:xfrm>
            <a:prstGeom prst="rect">
              <a:avLst/>
            </a:prstGeom>
            <a:ln>
              <a:noFill/>
            </a:ln>
            <a:extLst>
              <a:ext uri="{53640926-AAD7-44D8-BBD7-CCE9431645EC}">
                <a14:shadowObscured xmlns:a14="http://schemas.microsoft.com/office/drawing/2010/main"/>
              </a:ext>
            </a:extLst>
          </p:spPr>
        </p:pic>
        <p:sp>
          <p:nvSpPr>
            <p:cNvPr id="7" name="TextBox 6">
              <a:extLst>
                <a:ext uri="{FF2B5EF4-FFF2-40B4-BE49-F238E27FC236}">
                  <a16:creationId xmlns:a16="http://schemas.microsoft.com/office/drawing/2014/main" id="{2C856C8B-13AD-7A4D-AFDF-0962EE7FE493}"/>
                </a:ext>
              </a:extLst>
            </p:cNvPr>
            <p:cNvSpPr txBox="1"/>
            <p:nvPr/>
          </p:nvSpPr>
          <p:spPr>
            <a:xfrm>
              <a:off x="2977563" y="4107719"/>
              <a:ext cx="2765628" cy="369332"/>
            </a:xfrm>
            <a:prstGeom prst="rect">
              <a:avLst/>
            </a:prstGeom>
            <a:noFill/>
          </p:spPr>
          <p:txBody>
            <a:bodyPr wrap="square" rtlCol="0">
              <a:spAutoFit/>
            </a:bodyPr>
            <a:lstStyle/>
            <a:p>
              <a:pPr algn="ctr"/>
              <a:r>
                <a:rPr lang="en-US" dirty="0" err="1">
                  <a:solidFill>
                    <a:schemeClr val="bg1">
                      <a:lumMod val="50000"/>
                    </a:schemeClr>
                  </a:solidFill>
                </a:rPr>
                <a:t>www.timeanddate.com</a:t>
              </a:r>
              <a:endParaRPr lang="en-US" dirty="0">
                <a:solidFill>
                  <a:schemeClr val="bg1">
                    <a:lumMod val="50000"/>
                  </a:schemeClr>
                </a:solidFill>
              </a:endParaRPr>
            </a:p>
          </p:txBody>
        </p:sp>
      </p:grpSp>
      <p:grpSp>
        <p:nvGrpSpPr>
          <p:cNvPr id="33" name="Group 32">
            <a:extLst>
              <a:ext uri="{FF2B5EF4-FFF2-40B4-BE49-F238E27FC236}">
                <a16:creationId xmlns:a16="http://schemas.microsoft.com/office/drawing/2014/main" id="{CA52834C-EB12-B54F-8322-ADE886F9AB80}"/>
              </a:ext>
            </a:extLst>
          </p:cNvPr>
          <p:cNvGrpSpPr/>
          <p:nvPr/>
        </p:nvGrpSpPr>
        <p:grpSpPr>
          <a:xfrm>
            <a:off x="5354326" y="1362119"/>
            <a:ext cx="1900361" cy="1631216"/>
            <a:chOff x="7303775" y="1391575"/>
            <a:chExt cx="1900361" cy="1631216"/>
          </a:xfrm>
        </p:grpSpPr>
        <p:sp>
          <p:nvSpPr>
            <p:cNvPr id="16" name="TextBox 15">
              <a:extLst>
                <a:ext uri="{FF2B5EF4-FFF2-40B4-BE49-F238E27FC236}">
                  <a16:creationId xmlns:a16="http://schemas.microsoft.com/office/drawing/2014/main" id="{1011ED3F-C6B7-0944-BF3A-4A1FA0BAB964}"/>
                </a:ext>
              </a:extLst>
            </p:cNvPr>
            <p:cNvSpPr txBox="1"/>
            <p:nvPr/>
          </p:nvSpPr>
          <p:spPr>
            <a:xfrm>
              <a:off x="7303775" y="1391575"/>
              <a:ext cx="1900361" cy="1631216"/>
            </a:xfrm>
            <a:prstGeom prst="rect">
              <a:avLst/>
            </a:prstGeom>
            <a:noFill/>
          </p:spPr>
          <p:txBody>
            <a:bodyPr wrap="square" rtlCol="0">
              <a:spAutoFit/>
            </a:bodyPr>
            <a:lstStyle/>
            <a:p>
              <a:pPr algn="ctr"/>
              <a:r>
                <a:rPr lang="en-US" sz="10000" dirty="0"/>
                <a:t>🌍</a:t>
              </a:r>
            </a:p>
          </p:txBody>
        </p:sp>
        <p:sp>
          <p:nvSpPr>
            <p:cNvPr id="20" name="Rectangle 19">
              <a:extLst>
                <a:ext uri="{FF2B5EF4-FFF2-40B4-BE49-F238E27FC236}">
                  <a16:creationId xmlns:a16="http://schemas.microsoft.com/office/drawing/2014/main" id="{B936A163-9507-BE4B-AF40-24E5BEF4B49F}"/>
                </a:ext>
              </a:extLst>
            </p:cNvPr>
            <p:cNvSpPr/>
            <p:nvPr/>
          </p:nvSpPr>
          <p:spPr>
            <a:xfrm>
              <a:off x="7980039" y="1709029"/>
              <a:ext cx="273916" cy="2561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2CE15E0E-0C55-A24A-B7E8-BE1A87465881}"/>
              </a:ext>
            </a:extLst>
          </p:cNvPr>
          <p:cNvGrpSpPr/>
          <p:nvPr/>
        </p:nvGrpSpPr>
        <p:grpSpPr>
          <a:xfrm>
            <a:off x="7216950" y="3379461"/>
            <a:ext cx="3161726" cy="3631763"/>
            <a:chOff x="7632335" y="3244704"/>
            <a:chExt cx="3161726" cy="3631763"/>
          </a:xfrm>
        </p:grpSpPr>
        <p:sp>
          <p:nvSpPr>
            <p:cNvPr id="19" name="TextBox 18">
              <a:extLst>
                <a:ext uri="{FF2B5EF4-FFF2-40B4-BE49-F238E27FC236}">
                  <a16:creationId xmlns:a16="http://schemas.microsoft.com/office/drawing/2014/main" id="{40D47437-2C5C-5446-B47E-2833CD661141}"/>
                </a:ext>
              </a:extLst>
            </p:cNvPr>
            <p:cNvSpPr txBox="1"/>
            <p:nvPr/>
          </p:nvSpPr>
          <p:spPr>
            <a:xfrm>
              <a:off x="7632335" y="3244704"/>
              <a:ext cx="3161726" cy="3631763"/>
            </a:xfrm>
            <a:prstGeom prst="rect">
              <a:avLst/>
            </a:prstGeom>
            <a:noFill/>
          </p:spPr>
          <p:txBody>
            <a:bodyPr wrap="square" rtlCol="0">
              <a:spAutoFit/>
            </a:bodyPr>
            <a:lstStyle/>
            <a:p>
              <a:pPr algn="ctr"/>
              <a:r>
                <a:rPr lang="en-US" sz="23000" dirty="0"/>
                <a:t>🗺</a:t>
              </a:r>
            </a:p>
          </p:txBody>
        </p:sp>
        <p:sp>
          <p:nvSpPr>
            <p:cNvPr id="23" name="Rectangle 22">
              <a:extLst>
                <a:ext uri="{FF2B5EF4-FFF2-40B4-BE49-F238E27FC236}">
                  <a16:creationId xmlns:a16="http://schemas.microsoft.com/office/drawing/2014/main" id="{61C420FD-DAE1-4147-B17B-EB1EE9EED3E3}"/>
                </a:ext>
              </a:extLst>
            </p:cNvPr>
            <p:cNvSpPr/>
            <p:nvPr/>
          </p:nvSpPr>
          <p:spPr>
            <a:xfrm>
              <a:off x="9137916" y="4278847"/>
              <a:ext cx="273916" cy="2561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AE10EC75-DA62-C448-A414-AE6725628E35}"/>
              </a:ext>
            </a:extLst>
          </p:cNvPr>
          <p:cNvSpPr txBox="1"/>
          <p:nvPr/>
        </p:nvSpPr>
        <p:spPr>
          <a:xfrm>
            <a:off x="3036954" y="1240023"/>
            <a:ext cx="1900361" cy="1631216"/>
          </a:xfrm>
          <a:prstGeom prst="rect">
            <a:avLst/>
          </a:prstGeom>
          <a:noFill/>
        </p:spPr>
        <p:txBody>
          <a:bodyPr wrap="square" rtlCol="0">
            <a:spAutoFit/>
          </a:bodyPr>
          <a:lstStyle/>
          <a:p>
            <a:pPr algn="ctr"/>
            <a:r>
              <a:rPr lang="en-US" sz="10000" dirty="0"/>
              <a:t>📰</a:t>
            </a:r>
          </a:p>
        </p:txBody>
      </p:sp>
      <p:cxnSp>
        <p:nvCxnSpPr>
          <p:cNvPr id="26" name="Straight Arrow Connector 25">
            <a:extLst>
              <a:ext uri="{FF2B5EF4-FFF2-40B4-BE49-F238E27FC236}">
                <a16:creationId xmlns:a16="http://schemas.microsoft.com/office/drawing/2014/main" id="{671E1776-A36F-1E43-A1AB-F393E9C799D3}"/>
              </a:ext>
            </a:extLst>
          </p:cNvPr>
          <p:cNvCxnSpPr>
            <a:cxnSpLocks/>
          </p:cNvCxnSpPr>
          <p:nvPr/>
        </p:nvCxnSpPr>
        <p:spPr>
          <a:xfrm>
            <a:off x="2004550" y="2655963"/>
            <a:ext cx="474232" cy="61524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0026FC03-B700-AF47-96BF-F3389DC85611}"/>
              </a:ext>
            </a:extLst>
          </p:cNvPr>
          <p:cNvCxnSpPr/>
          <p:nvPr/>
        </p:nvCxnSpPr>
        <p:spPr>
          <a:xfrm>
            <a:off x="4822544" y="1859497"/>
            <a:ext cx="69816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597275F2-7BB1-A243-9237-440A985152CB}"/>
              </a:ext>
            </a:extLst>
          </p:cNvPr>
          <p:cNvCxnSpPr>
            <a:cxnSpLocks/>
          </p:cNvCxnSpPr>
          <p:nvPr/>
        </p:nvCxnSpPr>
        <p:spPr>
          <a:xfrm flipV="1">
            <a:off x="3477667" y="2582389"/>
            <a:ext cx="540484" cy="71587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8AEE2365-63E7-D242-A6F8-FF3C8C1B4920}"/>
              </a:ext>
            </a:extLst>
          </p:cNvPr>
          <p:cNvCxnSpPr>
            <a:cxnSpLocks/>
          </p:cNvCxnSpPr>
          <p:nvPr/>
        </p:nvCxnSpPr>
        <p:spPr>
          <a:xfrm>
            <a:off x="7110466" y="1935715"/>
            <a:ext cx="69746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39" name="Picture 38">
            <a:extLst>
              <a:ext uri="{FF2B5EF4-FFF2-40B4-BE49-F238E27FC236}">
                <a16:creationId xmlns:a16="http://schemas.microsoft.com/office/drawing/2014/main" id="{2A175594-F0DE-E249-9352-7AA028FB8F0C}"/>
              </a:ext>
            </a:extLst>
          </p:cNvPr>
          <p:cNvPicPr>
            <a:picLocks noChangeAspect="1"/>
          </p:cNvPicPr>
          <p:nvPr/>
        </p:nvPicPr>
        <p:blipFill>
          <a:blip r:embed="rId4"/>
          <a:stretch>
            <a:fillRect/>
          </a:stretch>
        </p:blipFill>
        <p:spPr>
          <a:xfrm>
            <a:off x="7930951" y="1362119"/>
            <a:ext cx="1518227" cy="1271725"/>
          </a:xfrm>
          <a:prstGeom prst="rect">
            <a:avLst/>
          </a:prstGeom>
        </p:spPr>
      </p:pic>
      <p:cxnSp>
        <p:nvCxnSpPr>
          <p:cNvPr id="40" name="Straight Arrow Connector 39">
            <a:extLst>
              <a:ext uri="{FF2B5EF4-FFF2-40B4-BE49-F238E27FC236}">
                <a16:creationId xmlns:a16="http://schemas.microsoft.com/office/drawing/2014/main" id="{104D1D2A-B71B-AF46-B072-7490A7BBA81E}"/>
              </a:ext>
            </a:extLst>
          </p:cNvPr>
          <p:cNvCxnSpPr>
            <a:cxnSpLocks/>
          </p:cNvCxnSpPr>
          <p:nvPr/>
        </p:nvCxnSpPr>
        <p:spPr>
          <a:xfrm>
            <a:off x="8747404" y="2614048"/>
            <a:ext cx="1" cy="6375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6" name="Title 1">
            <a:extLst>
              <a:ext uri="{FF2B5EF4-FFF2-40B4-BE49-F238E27FC236}">
                <a16:creationId xmlns:a16="http://schemas.microsoft.com/office/drawing/2014/main" id="{3ED38330-A3AC-7C4A-A971-70EA3269F18D}"/>
              </a:ext>
            </a:extLst>
          </p:cNvPr>
          <p:cNvSpPr>
            <a:spLocks noGrp="1"/>
          </p:cNvSpPr>
          <p:nvPr>
            <p:ph type="title"/>
          </p:nvPr>
        </p:nvSpPr>
        <p:spPr>
          <a:xfrm>
            <a:off x="484909" y="365126"/>
            <a:ext cx="10868891" cy="819068"/>
          </a:xfrm>
        </p:spPr>
        <p:txBody>
          <a:bodyPr>
            <a:normAutofit/>
          </a:bodyPr>
          <a:lstStyle/>
          <a:p>
            <a:r>
              <a:rPr lang="en-US" dirty="0"/>
              <a:t>RO 3: Identify events and places</a:t>
            </a:r>
          </a:p>
        </p:txBody>
      </p:sp>
    </p:spTree>
    <p:extLst>
      <p:ext uri="{BB962C8B-B14F-4D97-AF65-F5344CB8AC3E}">
        <p14:creationId xmlns:p14="http://schemas.microsoft.com/office/powerpoint/2010/main" val="2643586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F14F00-CCE4-F148-B9C5-0BCA12BD814B}"/>
              </a:ext>
            </a:extLst>
          </p:cNvPr>
          <p:cNvSpPr>
            <a:spLocks noGrp="1"/>
          </p:cNvSpPr>
          <p:nvPr>
            <p:ph idx="1"/>
          </p:nvPr>
        </p:nvSpPr>
        <p:spPr>
          <a:xfrm>
            <a:off x="3140765" y="1184194"/>
            <a:ext cx="8326020" cy="4992769"/>
          </a:xfrm>
        </p:spPr>
        <p:txBody>
          <a:bodyPr>
            <a:normAutofit lnSpcReduction="10000"/>
          </a:bodyPr>
          <a:lstStyle/>
          <a:p>
            <a:pPr marL="514350" indent="-514350">
              <a:buAutoNum type="arabicParenBoth"/>
            </a:pPr>
            <a:r>
              <a:rPr lang="en-US" dirty="0"/>
              <a:t>formation of a </a:t>
            </a:r>
            <a:r>
              <a:rPr lang="en-US" b="1" dirty="0"/>
              <a:t>baseline</a:t>
            </a:r>
            <a:r>
              <a:rPr lang="en-US" dirty="0"/>
              <a:t> of emoji use in a social media data</a:t>
            </a:r>
          </a:p>
          <a:p>
            <a:pPr marL="514350" indent="-514350">
              <a:buAutoNum type="arabicParenBoth"/>
            </a:pPr>
            <a:endParaRPr lang="en-US" dirty="0"/>
          </a:p>
          <a:p>
            <a:pPr marL="514350" indent="-514350">
              <a:buAutoNum type="arabicParenBoth"/>
            </a:pPr>
            <a:r>
              <a:rPr lang="en-US" dirty="0"/>
              <a:t>develop a framework to enable </a:t>
            </a:r>
            <a:r>
              <a:rPr lang="en-US" b="1" dirty="0"/>
              <a:t>comparison</a:t>
            </a:r>
            <a:r>
              <a:rPr lang="en-US" dirty="0"/>
              <a:t> of emoji use and structure in documents</a:t>
            </a:r>
          </a:p>
          <a:p>
            <a:pPr marL="514350" indent="-514350">
              <a:buAutoNum type="arabicParenBoth"/>
            </a:pPr>
            <a:endParaRPr lang="en-US" dirty="0"/>
          </a:p>
          <a:p>
            <a:pPr marL="514350" indent="-514350">
              <a:buAutoNum type="arabicParenBoth"/>
            </a:pPr>
            <a:r>
              <a:rPr lang="en-US" dirty="0"/>
              <a:t>identify communication </a:t>
            </a:r>
            <a:r>
              <a:rPr lang="en-US" b="1" dirty="0"/>
              <a:t>patterns</a:t>
            </a:r>
            <a:r>
              <a:rPr lang="en-US" dirty="0"/>
              <a:t> and emojis related to particular </a:t>
            </a:r>
            <a:r>
              <a:rPr lang="en-US" b="1" dirty="0"/>
              <a:t>events</a:t>
            </a:r>
            <a:r>
              <a:rPr lang="en-US" dirty="0"/>
              <a:t> and types of </a:t>
            </a:r>
            <a:r>
              <a:rPr lang="en-US" b="1" dirty="0"/>
              <a:t>places</a:t>
            </a:r>
            <a:r>
              <a:rPr lang="en-US" dirty="0"/>
              <a:t> </a:t>
            </a:r>
          </a:p>
          <a:p>
            <a:pPr marL="514350" indent="-514350">
              <a:buAutoNum type="arabicParenBoth"/>
            </a:pPr>
            <a:endParaRPr lang="en-US" dirty="0"/>
          </a:p>
          <a:p>
            <a:pPr marL="514350" indent="-514350">
              <a:buFont typeface="Arial" panose="020B0604020202020204" pitchFamily="34" charset="0"/>
              <a:buAutoNum type="arabicParenBoth"/>
            </a:pPr>
            <a:r>
              <a:rPr lang="en-US" dirty="0"/>
              <a:t>identify and </a:t>
            </a:r>
            <a:r>
              <a:rPr lang="en-US" b="1" dirty="0"/>
              <a:t>describe emoji use </a:t>
            </a:r>
            <a:r>
              <a:rPr lang="en-US" dirty="0"/>
              <a:t>relating to individual or collective identities</a:t>
            </a:r>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47</a:t>
            </a:fld>
            <a:endParaRPr lang="en-US"/>
          </a:p>
        </p:txBody>
      </p:sp>
      <p:sp>
        <p:nvSpPr>
          <p:cNvPr id="5" name="TextBox 4">
            <a:extLst>
              <a:ext uri="{FF2B5EF4-FFF2-40B4-BE49-F238E27FC236}">
                <a16:creationId xmlns:a16="http://schemas.microsoft.com/office/drawing/2014/main" id="{F7B54D72-0B3C-AA47-BCCA-AB340D806367}"/>
              </a:ext>
            </a:extLst>
          </p:cNvPr>
          <p:cNvSpPr txBox="1"/>
          <p:nvPr/>
        </p:nvSpPr>
        <p:spPr>
          <a:xfrm>
            <a:off x="1474305" y="1206437"/>
            <a:ext cx="677065" cy="861774"/>
          </a:xfrm>
          <a:prstGeom prst="rect">
            <a:avLst/>
          </a:prstGeom>
          <a:noFill/>
        </p:spPr>
        <p:txBody>
          <a:bodyPr wrap="square" rtlCol="0">
            <a:spAutoFit/>
          </a:bodyPr>
          <a:lstStyle/>
          <a:p>
            <a:r>
              <a:rPr lang="en-US" sz="5000" dirty="0"/>
              <a:t>📊</a:t>
            </a:r>
          </a:p>
        </p:txBody>
      </p:sp>
      <p:sp>
        <p:nvSpPr>
          <p:cNvPr id="6" name="TextBox 5">
            <a:extLst>
              <a:ext uri="{FF2B5EF4-FFF2-40B4-BE49-F238E27FC236}">
                <a16:creationId xmlns:a16="http://schemas.microsoft.com/office/drawing/2014/main" id="{B8EB44B6-BE7D-9647-B170-62B51074ED63}"/>
              </a:ext>
            </a:extLst>
          </p:cNvPr>
          <p:cNvSpPr txBox="1"/>
          <p:nvPr/>
        </p:nvSpPr>
        <p:spPr>
          <a:xfrm>
            <a:off x="902413" y="3719831"/>
            <a:ext cx="1900361" cy="861774"/>
          </a:xfrm>
          <a:prstGeom prst="rect">
            <a:avLst/>
          </a:prstGeom>
          <a:noFill/>
        </p:spPr>
        <p:txBody>
          <a:bodyPr wrap="square" rtlCol="0">
            <a:spAutoFit/>
          </a:bodyPr>
          <a:lstStyle/>
          <a:p>
            <a:pPr algn="ctr"/>
            <a:r>
              <a:rPr lang="en-US" sz="5000" dirty="0"/>
              <a:t>📆 🌍</a:t>
            </a:r>
          </a:p>
        </p:txBody>
      </p:sp>
      <p:grpSp>
        <p:nvGrpSpPr>
          <p:cNvPr id="12" name="Group 11">
            <a:extLst>
              <a:ext uri="{FF2B5EF4-FFF2-40B4-BE49-F238E27FC236}">
                <a16:creationId xmlns:a16="http://schemas.microsoft.com/office/drawing/2014/main" id="{11C7A7E1-BCCD-DE4D-A560-A53956104183}"/>
              </a:ext>
            </a:extLst>
          </p:cNvPr>
          <p:cNvGrpSpPr/>
          <p:nvPr/>
        </p:nvGrpSpPr>
        <p:grpSpPr>
          <a:xfrm>
            <a:off x="725215" y="2466774"/>
            <a:ext cx="2852309" cy="887151"/>
            <a:chOff x="399754" y="2490281"/>
            <a:chExt cx="2852309" cy="887151"/>
          </a:xfrm>
        </p:grpSpPr>
        <p:sp>
          <p:nvSpPr>
            <p:cNvPr id="8" name="TextBox 7">
              <a:extLst>
                <a:ext uri="{FF2B5EF4-FFF2-40B4-BE49-F238E27FC236}">
                  <a16:creationId xmlns:a16="http://schemas.microsoft.com/office/drawing/2014/main" id="{DDA13B11-A33E-4E44-80F6-F36A93CCD6AD}"/>
                </a:ext>
              </a:extLst>
            </p:cNvPr>
            <p:cNvSpPr txBox="1"/>
            <p:nvPr/>
          </p:nvSpPr>
          <p:spPr>
            <a:xfrm>
              <a:off x="1108644" y="2490281"/>
              <a:ext cx="1408386" cy="784830"/>
            </a:xfrm>
            <a:prstGeom prst="rect">
              <a:avLst/>
            </a:prstGeom>
            <a:noFill/>
          </p:spPr>
          <p:txBody>
            <a:bodyPr wrap="square" rtlCol="0">
              <a:spAutoFit/>
            </a:bodyPr>
            <a:lstStyle/>
            <a:p>
              <a:r>
                <a:rPr lang="en-US" sz="4500" dirty="0"/>
                <a:t>👍🏽</a:t>
              </a:r>
            </a:p>
          </p:txBody>
        </p:sp>
        <p:sp>
          <p:nvSpPr>
            <p:cNvPr id="9" name="TextBox 8">
              <a:extLst>
                <a:ext uri="{FF2B5EF4-FFF2-40B4-BE49-F238E27FC236}">
                  <a16:creationId xmlns:a16="http://schemas.microsoft.com/office/drawing/2014/main" id="{A79758D9-0D60-244D-8F6C-CA9DDDF51A5E}"/>
                </a:ext>
              </a:extLst>
            </p:cNvPr>
            <p:cNvSpPr txBox="1"/>
            <p:nvPr/>
          </p:nvSpPr>
          <p:spPr>
            <a:xfrm>
              <a:off x="1843677" y="2515658"/>
              <a:ext cx="1408386" cy="861774"/>
            </a:xfrm>
            <a:prstGeom prst="rect">
              <a:avLst/>
            </a:prstGeom>
            <a:noFill/>
          </p:spPr>
          <p:txBody>
            <a:bodyPr wrap="square" rtlCol="0">
              <a:spAutoFit/>
            </a:bodyPr>
            <a:lstStyle/>
            <a:p>
              <a:r>
                <a:rPr lang="en-US" sz="5000" dirty="0"/>
                <a:t>📕</a:t>
              </a:r>
            </a:p>
          </p:txBody>
        </p:sp>
        <p:sp>
          <p:nvSpPr>
            <p:cNvPr id="10" name="TextBox 9">
              <a:extLst>
                <a:ext uri="{FF2B5EF4-FFF2-40B4-BE49-F238E27FC236}">
                  <a16:creationId xmlns:a16="http://schemas.microsoft.com/office/drawing/2014/main" id="{0BF684EB-5A53-714B-8333-41B5C331CCB3}"/>
                </a:ext>
              </a:extLst>
            </p:cNvPr>
            <p:cNvSpPr txBox="1"/>
            <p:nvPr/>
          </p:nvSpPr>
          <p:spPr>
            <a:xfrm>
              <a:off x="399754" y="2499650"/>
              <a:ext cx="878156" cy="861774"/>
            </a:xfrm>
            <a:prstGeom prst="rect">
              <a:avLst/>
            </a:prstGeom>
            <a:noFill/>
          </p:spPr>
          <p:txBody>
            <a:bodyPr wrap="square" rtlCol="0">
              <a:spAutoFit/>
            </a:bodyPr>
            <a:lstStyle/>
            <a:p>
              <a:r>
                <a:rPr lang="en-US" sz="5000" dirty="0"/>
                <a:t>🔺</a:t>
              </a:r>
            </a:p>
          </p:txBody>
        </p:sp>
      </p:grpSp>
      <p:sp>
        <p:nvSpPr>
          <p:cNvPr id="11" name="TextBox 10">
            <a:extLst>
              <a:ext uri="{FF2B5EF4-FFF2-40B4-BE49-F238E27FC236}">
                <a16:creationId xmlns:a16="http://schemas.microsoft.com/office/drawing/2014/main" id="{0697B2C4-5A21-F44F-83B9-5B83983716D2}"/>
              </a:ext>
            </a:extLst>
          </p:cNvPr>
          <p:cNvSpPr txBox="1"/>
          <p:nvPr/>
        </p:nvSpPr>
        <p:spPr>
          <a:xfrm>
            <a:off x="1474305" y="4903224"/>
            <a:ext cx="677065" cy="861774"/>
          </a:xfrm>
          <a:prstGeom prst="rect">
            <a:avLst/>
          </a:prstGeom>
          <a:noFill/>
        </p:spPr>
        <p:txBody>
          <a:bodyPr wrap="square" rtlCol="0">
            <a:spAutoFit/>
          </a:bodyPr>
          <a:lstStyle/>
          <a:p>
            <a:r>
              <a:rPr lang="en-US" sz="5000" dirty="0"/>
              <a:t>👯‍♀️</a:t>
            </a:r>
          </a:p>
        </p:txBody>
      </p:sp>
      <p:sp>
        <p:nvSpPr>
          <p:cNvPr id="13" name="Rectangle 12">
            <a:extLst>
              <a:ext uri="{FF2B5EF4-FFF2-40B4-BE49-F238E27FC236}">
                <a16:creationId xmlns:a16="http://schemas.microsoft.com/office/drawing/2014/main" id="{1BE901AB-258E-8E4A-992C-E1D5EF739605}"/>
              </a:ext>
            </a:extLst>
          </p:cNvPr>
          <p:cNvSpPr/>
          <p:nvPr/>
        </p:nvSpPr>
        <p:spPr>
          <a:xfrm>
            <a:off x="562013" y="1065285"/>
            <a:ext cx="11145078" cy="3516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953CD8D8-AA7B-B746-B039-13B7669CB4FD}"/>
              </a:ext>
            </a:extLst>
          </p:cNvPr>
          <p:cNvSpPr>
            <a:spLocks noGrp="1"/>
          </p:cNvSpPr>
          <p:nvPr>
            <p:ph type="title"/>
          </p:nvPr>
        </p:nvSpPr>
        <p:spPr>
          <a:xfrm>
            <a:off x="484909" y="365125"/>
            <a:ext cx="11336030" cy="883337"/>
          </a:xfrm>
        </p:spPr>
        <p:txBody>
          <a:bodyPr>
            <a:normAutofit/>
          </a:bodyPr>
          <a:lstStyle/>
          <a:p>
            <a:r>
              <a:rPr lang="en-US" dirty="0"/>
              <a:t>RO 4: Describe emoji use in a document</a:t>
            </a:r>
          </a:p>
        </p:txBody>
      </p:sp>
    </p:spTree>
    <p:extLst>
      <p:ext uri="{BB962C8B-B14F-4D97-AF65-F5344CB8AC3E}">
        <p14:creationId xmlns:p14="http://schemas.microsoft.com/office/powerpoint/2010/main" val="1394338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F14F00-CCE4-F148-B9C5-0BCA12BD814B}"/>
              </a:ext>
            </a:extLst>
          </p:cNvPr>
          <p:cNvSpPr>
            <a:spLocks noGrp="1"/>
          </p:cNvSpPr>
          <p:nvPr>
            <p:ph idx="1"/>
          </p:nvPr>
        </p:nvSpPr>
        <p:spPr>
          <a:xfrm>
            <a:off x="3140765" y="1184194"/>
            <a:ext cx="8326020" cy="4992769"/>
          </a:xfrm>
        </p:spPr>
        <p:txBody>
          <a:bodyPr>
            <a:normAutofit lnSpcReduction="10000"/>
          </a:bodyPr>
          <a:lstStyle/>
          <a:p>
            <a:pPr marL="514350" indent="-514350">
              <a:buAutoNum type="arabicParenBoth"/>
            </a:pPr>
            <a:r>
              <a:rPr lang="en-US" dirty="0"/>
              <a:t>formation of a </a:t>
            </a:r>
            <a:r>
              <a:rPr lang="en-US" b="1" dirty="0"/>
              <a:t>baseline</a:t>
            </a:r>
            <a:r>
              <a:rPr lang="en-US" dirty="0"/>
              <a:t> of emoji use in a social media data</a:t>
            </a:r>
          </a:p>
          <a:p>
            <a:pPr marL="514350" indent="-514350">
              <a:buAutoNum type="arabicParenBoth"/>
            </a:pPr>
            <a:endParaRPr lang="en-US" dirty="0"/>
          </a:p>
          <a:p>
            <a:pPr marL="514350" indent="-514350">
              <a:buAutoNum type="arabicParenBoth"/>
            </a:pPr>
            <a:r>
              <a:rPr lang="en-US" dirty="0"/>
              <a:t>develop a framework to enable </a:t>
            </a:r>
            <a:r>
              <a:rPr lang="en-US" b="1" dirty="0"/>
              <a:t>comparison</a:t>
            </a:r>
            <a:r>
              <a:rPr lang="en-US" dirty="0"/>
              <a:t> of emoji use and structure in documents</a:t>
            </a:r>
          </a:p>
          <a:p>
            <a:pPr marL="514350" indent="-514350">
              <a:buAutoNum type="arabicParenBoth"/>
            </a:pPr>
            <a:endParaRPr lang="en-US" dirty="0"/>
          </a:p>
          <a:p>
            <a:pPr marL="514350" indent="-514350">
              <a:buAutoNum type="arabicParenBoth"/>
            </a:pPr>
            <a:r>
              <a:rPr lang="en-US" dirty="0"/>
              <a:t>identify communication </a:t>
            </a:r>
            <a:r>
              <a:rPr lang="en-US" b="1" dirty="0"/>
              <a:t>patterns</a:t>
            </a:r>
            <a:r>
              <a:rPr lang="en-US" dirty="0"/>
              <a:t> and emojis related to particular </a:t>
            </a:r>
            <a:r>
              <a:rPr lang="en-US" b="1" dirty="0"/>
              <a:t>events</a:t>
            </a:r>
            <a:r>
              <a:rPr lang="en-US" dirty="0"/>
              <a:t> and types of </a:t>
            </a:r>
            <a:r>
              <a:rPr lang="en-US" b="1" dirty="0"/>
              <a:t>places</a:t>
            </a:r>
            <a:r>
              <a:rPr lang="en-US" dirty="0"/>
              <a:t> </a:t>
            </a:r>
          </a:p>
          <a:p>
            <a:pPr marL="514350" indent="-514350">
              <a:buAutoNum type="arabicParenBoth"/>
            </a:pPr>
            <a:endParaRPr lang="en-US" dirty="0"/>
          </a:p>
          <a:p>
            <a:pPr marL="514350" indent="-514350">
              <a:buFont typeface="Arial" panose="020B0604020202020204" pitchFamily="34" charset="0"/>
              <a:buAutoNum type="arabicParenBoth"/>
            </a:pPr>
            <a:r>
              <a:rPr lang="en-US" dirty="0"/>
              <a:t>identify and </a:t>
            </a:r>
            <a:r>
              <a:rPr lang="en-US" b="1" dirty="0"/>
              <a:t>describe emoji use </a:t>
            </a:r>
            <a:r>
              <a:rPr lang="en-US" dirty="0"/>
              <a:t>relating to individual or collective identities</a:t>
            </a:r>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48</a:t>
            </a:fld>
            <a:endParaRPr lang="en-US"/>
          </a:p>
        </p:txBody>
      </p:sp>
      <p:sp>
        <p:nvSpPr>
          <p:cNvPr id="5" name="TextBox 4">
            <a:extLst>
              <a:ext uri="{FF2B5EF4-FFF2-40B4-BE49-F238E27FC236}">
                <a16:creationId xmlns:a16="http://schemas.microsoft.com/office/drawing/2014/main" id="{F7B54D72-0B3C-AA47-BCCA-AB340D806367}"/>
              </a:ext>
            </a:extLst>
          </p:cNvPr>
          <p:cNvSpPr txBox="1"/>
          <p:nvPr/>
        </p:nvSpPr>
        <p:spPr>
          <a:xfrm>
            <a:off x="1474305" y="1206437"/>
            <a:ext cx="677065" cy="861774"/>
          </a:xfrm>
          <a:prstGeom prst="rect">
            <a:avLst/>
          </a:prstGeom>
          <a:noFill/>
        </p:spPr>
        <p:txBody>
          <a:bodyPr wrap="square" rtlCol="0">
            <a:spAutoFit/>
          </a:bodyPr>
          <a:lstStyle/>
          <a:p>
            <a:r>
              <a:rPr lang="en-US" sz="5000" dirty="0"/>
              <a:t>📊</a:t>
            </a:r>
          </a:p>
        </p:txBody>
      </p:sp>
      <p:sp>
        <p:nvSpPr>
          <p:cNvPr id="6" name="TextBox 5">
            <a:extLst>
              <a:ext uri="{FF2B5EF4-FFF2-40B4-BE49-F238E27FC236}">
                <a16:creationId xmlns:a16="http://schemas.microsoft.com/office/drawing/2014/main" id="{B8EB44B6-BE7D-9647-B170-62B51074ED63}"/>
              </a:ext>
            </a:extLst>
          </p:cNvPr>
          <p:cNvSpPr txBox="1"/>
          <p:nvPr/>
        </p:nvSpPr>
        <p:spPr>
          <a:xfrm>
            <a:off x="902413" y="3719831"/>
            <a:ext cx="1900361" cy="861774"/>
          </a:xfrm>
          <a:prstGeom prst="rect">
            <a:avLst/>
          </a:prstGeom>
          <a:noFill/>
        </p:spPr>
        <p:txBody>
          <a:bodyPr wrap="square" rtlCol="0">
            <a:spAutoFit/>
          </a:bodyPr>
          <a:lstStyle/>
          <a:p>
            <a:pPr algn="ctr"/>
            <a:r>
              <a:rPr lang="en-US" sz="5000" dirty="0"/>
              <a:t>📆 🌍</a:t>
            </a:r>
          </a:p>
        </p:txBody>
      </p:sp>
      <p:grpSp>
        <p:nvGrpSpPr>
          <p:cNvPr id="12" name="Group 11">
            <a:extLst>
              <a:ext uri="{FF2B5EF4-FFF2-40B4-BE49-F238E27FC236}">
                <a16:creationId xmlns:a16="http://schemas.microsoft.com/office/drawing/2014/main" id="{11C7A7E1-BCCD-DE4D-A560-A53956104183}"/>
              </a:ext>
            </a:extLst>
          </p:cNvPr>
          <p:cNvGrpSpPr/>
          <p:nvPr/>
        </p:nvGrpSpPr>
        <p:grpSpPr>
          <a:xfrm>
            <a:off x="725215" y="2466774"/>
            <a:ext cx="2852309" cy="887151"/>
            <a:chOff x="399754" y="2490281"/>
            <a:chExt cx="2852309" cy="887151"/>
          </a:xfrm>
        </p:grpSpPr>
        <p:sp>
          <p:nvSpPr>
            <p:cNvPr id="8" name="TextBox 7">
              <a:extLst>
                <a:ext uri="{FF2B5EF4-FFF2-40B4-BE49-F238E27FC236}">
                  <a16:creationId xmlns:a16="http://schemas.microsoft.com/office/drawing/2014/main" id="{DDA13B11-A33E-4E44-80F6-F36A93CCD6AD}"/>
                </a:ext>
              </a:extLst>
            </p:cNvPr>
            <p:cNvSpPr txBox="1"/>
            <p:nvPr/>
          </p:nvSpPr>
          <p:spPr>
            <a:xfrm>
              <a:off x="1108644" y="2490281"/>
              <a:ext cx="1408386" cy="784830"/>
            </a:xfrm>
            <a:prstGeom prst="rect">
              <a:avLst/>
            </a:prstGeom>
            <a:noFill/>
          </p:spPr>
          <p:txBody>
            <a:bodyPr wrap="square" rtlCol="0">
              <a:spAutoFit/>
            </a:bodyPr>
            <a:lstStyle/>
            <a:p>
              <a:r>
                <a:rPr lang="en-US" sz="4500" dirty="0"/>
                <a:t>👍🏽</a:t>
              </a:r>
            </a:p>
          </p:txBody>
        </p:sp>
        <p:sp>
          <p:nvSpPr>
            <p:cNvPr id="9" name="TextBox 8">
              <a:extLst>
                <a:ext uri="{FF2B5EF4-FFF2-40B4-BE49-F238E27FC236}">
                  <a16:creationId xmlns:a16="http://schemas.microsoft.com/office/drawing/2014/main" id="{A79758D9-0D60-244D-8F6C-CA9DDDF51A5E}"/>
                </a:ext>
              </a:extLst>
            </p:cNvPr>
            <p:cNvSpPr txBox="1"/>
            <p:nvPr/>
          </p:nvSpPr>
          <p:spPr>
            <a:xfrm>
              <a:off x="1843677" y="2515658"/>
              <a:ext cx="1408386" cy="861774"/>
            </a:xfrm>
            <a:prstGeom prst="rect">
              <a:avLst/>
            </a:prstGeom>
            <a:noFill/>
          </p:spPr>
          <p:txBody>
            <a:bodyPr wrap="square" rtlCol="0">
              <a:spAutoFit/>
            </a:bodyPr>
            <a:lstStyle/>
            <a:p>
              <a:r>
                <a:rPr lang="en-US" sz="5000" dirty="0"/>
                <a:t>📕</a:t>
              </a:r>
            </a:p>
          </p:txBody>
        </p:sp>
        <p:sp>
          <p:nvSpPr>
            <p:cNvPr id="10" name="TextBox 9">
              <a:extLst>
                <a:ext uri="{FF2B5EF4-FFF2-40B4-BE49-F238E27FC236}">
                  <a16:creationId xmlns:a16="http://schemas.microsoft.com/office/drawing/2014/main" id="{0BF684EB-5A53-714B-8333-41B5C331CCB3}"/>
                </a:ext>
              </a:extLst>
            </p:cNvPr>
            <p:cNvSpPr txBox="1"/>
            <p:nvPr/>
          </p:nvSpPr>
          <p:spPr>
            <a:xfrm>
              <a:off x="399754" y="2499650"/>
              <a:ext cx="878156" cy="861774"/>
            </a:xfrm>
            <a:prstGeom prst="rect">
              <a:avLst/>
            </a:prstGeom>
            <a:noFill/>
          </p:spPr>
          <p:txBody>
            <a:bodyPr wrap="square" rtlCol="0">
              <a:spAutoFit/>
            </a:bodyPr>
            <a:lstStyle/>
            <a:p>
              <a:r>
                <a:rPr lang="en-US" sz="5000" dirty="0"/>
                <a:t>🔺</a:t>
              </a:r>
            </a:p>
          </p:txBody>
        </p:sp>
      </p:grpSp>
      <p:sp>
        <p:nvSpPr>
          <p:cNvPr id="11" name="TextBox 10">
            <a:extLst>
              <a:ext uri="{FF2B5EF4-FFF2-40B4-BE49-F238E27FC236}">
                <a16:creationId xmlns:a16="http://schemas.microsoft.com/office/drawing/2014/main" id="{0697B2C4-5A21-F44F-83B9-5B83983716D2}"/>
              </a:ext>
            </a:extLst>
          </p:cNvPr>
          <p:cNvSpPr txBox="1"/>
          <p:nvPr/>
        </p:nvSpPr>
        <p:spPr>
          <a:xfrm>
            <a:off x="1474305" y="4903224"/>
            <a:ext cx="677065" cy="861774"/>
          </a:xfrm>
          <a:prstGeom prst="rect">
            <a:avLst/>
          </a:prstGeom>
          <a:noFill/>
        </p:spPr>
        <p:txBody>
          <a:bodyPr wrap="square" rtlCol="0">
            <a:spAutoFit/>
          </a:bodyPr>
          <a:lstStyle/>
          <a:p>
            <a:r>
              <a:rPr lang="en-US" sz="5000" dirty="0"/>
              <a:t>👯‍♀️</a:t>
            </a:r>
          </a:p>
        </p:txBody>
      </p:sp>
      <p:sp>
        <p:nvSpPr>
          <p:cNvPr id="13" name="Rectangle 12">
            <a:extLst>
              <a:ext uri="{FF2B5EF4-FFF2-40B4-BE49-F238E27FC236}">
                <a16:creationId xmlns:a16="http://schemas.microsoft.com/office/drawing/2014/main" id="{1BE901AB-258E-8E4A-992C-E1D5EF739605}"/>
              </a:ext>
            </a:extLst>
          </p:cNvPr>
          <p:cNvSpPr/>
          <p:nvPr/>
        </p:nvSpPr>
        <p:spPr>
          <a:xfrm>
            <a:off x="562013" y="1065284"/>
            <a:ext cx="11145078" cy="4699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2A75623-CEF2-3F4C-96C9-36DEB55DDADD}"/>
              </a:ext>
            </a:extLst>
          </p:cNvPr>
          <p:cNvSpPr txBox="1"/>
          <p:nvPr/>
        </p:nvSpPr>
        <p:spPr>
          <a:xfrm>
            <a:off x="829261" y="1672255"/>
            <a:ext cx="5042159" cy="1569660"/>
          </a:xfrm>
          <a:prstGeom prst="rect">
            <a:avLst/>
          </a:prstGeom>
          <a:noFill/>
        </p:spPr>
        <p:txBody>
          <a:bodyPr wrap="square" rtlCol="0">
            <a:spAutoFit/>
          </a:bodyPr>
          <a:lstStyle/>
          <a:p>
            <a:r>
              <a:rPr lang="en-US" sz="3200" b="1" dirty="0"/>
              <a:t>Structural content analysis</a:t>
            </a:r>
          </a:p>
          <a:p>
            <a:pPr marL="914400" lvl="1" indent="-457200">
              <a:buFont typeface="Arial" panose="020B0604020202020204" pitchFamily="34" charset="0"/>
              <a:buChar char="•"/>
            </a:pPr>
            <a:r>
              <a:rPr lang="en-US" sz="3200" dirty="0"/>
              <a:t>Type and order of content in a document</a:t>
            </a:r>
          </a:p>
        </p:txBody>
      </p:sp>
      <p:sp>
        <p:nvSpPr>
          <p:cNvPr id="16" name="TextBox 15">
            <a:extLst>
              <a:ext uri="{FF2B5EF4-FFF2-40B4-BE49-F238E27FC236}">
                <a16:creationId xmlns:a16="http://schemas.microsoft.com/office/drawing/2014/main" id="{0D037C81-671C-B445-AE9A-B2090267F919}"/>
              </a:ext>
            </a:extLst>
          </p:cNvPr>
          <p:cNvSpPr txBox="1"/>
          <p:nvPr/>
        </p:nvSpPr>
        <p:spPr>
          <a:xfrm>
            <a:off x="6670764" y="1656247"/>
            <a:ext cx="4796021" cy="3046988"/>
          </a:xfrm>
          <a:prstGeom prst="rect">
            <a:avLst/>
          </a:prstGeom>
          <a:noFill/>
        </p:spPr>
        <p:txBody>
          <a:bodyPr wrap="square" rtlCol="0">
            <a:spAutoFit/>
          </a:bodyPr>
          <a:lstStyle/>
          <a:p>
            <a:r>
              <a:rPr lang="en-US" sz="3200" b="1" dirty="0" err="1"/>
              <a:t>eVAPOR</a:t>
            </a:r>
            <a:endParaRPr lang="en-US" sz="3200" b="1" dirty="0"/>
          </a:p>
          <a:p>
            <a:r>
              <a:rPr lang="en-US" sz="3200" dirty="0"/>
              <a:t>   emoji:</a:t>
            </a:r>
          </a:p>
          <a:p>
            <a:pPr marL="914400" lvl="1" indent="-457200">
              <a:buFont typeface="Arial" panose="020B0604020202020204" pitchFamily="34" charset="0"/>
              <a:buChar char="•"/>
            </a:pPr>
            <a:r>
              <a:rPr lang="en-US" sz="3200" dirty="0"/>
              <a:t>Attributes</a:t>
            </a:r>
          </a:p>
          <a:p>
            <a:pPr marL="914400" lvl="1" indent="-457200">
              <a:buFont typeface="Arial" panose="020B0604020202020204" pitchFamily="34" charset="0"/>
              <a:buChar char="•"/>
            </a:pPr>
            <a:r>
              <a:rPr lang="en-US" sz="3200" dirty="0"/>
              <a:t>Position</a:t>
            </a:r>
          </a:p>
          <a:p>
            <a:pPr marL="914400" lvl="1" indent="-457200">
              <a:buFont typeface="Arial" panose="020B0604020202020204" pitchFamily="34" charset="0"/>
              <a:buChar char="•"/>
            </a:pPr>
            <a:r>
              <a:rPr lang="en-US" sz="3200" dirty="0"/>
              <a:t>Order</a:t>
            </a:r>
          </a:p>
          <a:p>
            <a:pPr marL="914400" lvl="1" indent="-457200">
              <a:buFont typeface="Arial" panose="020B0604020202020204" pitchFamily="34" charset="0"/>
              <a:buChar char="•"/>
            </a:pPr>
            <a:r>
              <a:rPr lang="en-US" sz="3200" dirty="0"/>
              <a:t>Repetition</a:t>
            </a:r>
          </a:p>
        </p:txBody>
      </p:sp>
      <p:sp>
        <p:nvSpPr>
          <p:cNvPr id="17" name="TextBox 16">
            <a:extLst>
              <a:ext uri="{FF2B5EF4-FFF2-40B4-BE49-F238E27FC236}">
                <a16:creationId xmlns:a16="http://schemas.microsoft.com/office/drawing/2014/main" id="{0D76879B-592A-0D4B-99AF-F4062A91B8C3}"/>
              </a:ext>
            </a:extLst>
          </p:cNvPr>
          <p:cNvSpPr txBox="1"/>
          <p:nvPr/>
        </p:nvSpPr>
        <p:spPr>
          <a:xfrm>
            <a:off x="8995636" y="1177820"/>
            <a:ext cx="2452898" cy="1446550"/>
          </a:xfrm>
          <a:prstGeom prst="rect">
            <a:avLst/>
          </a:prstGeom>
          <a:noFill/>
        </p:spPr>
        <p:txBody>
          <a:bodyPr wrap="square" rtlCol="0">
            <a:spAutoFit/>
          </a:bodyPr>
          <a:lstStyle/>
          <a:p>
            <a:pPr algn="ctr"/>
            <a:r>
              <a:rPr lang="en-US" sz="2200" i="1" dirty="0">
                <a:solidFill>
                  <a:schemeClr val="bg1">
                    <a:lumMod val="50000"/>
                  </a:schemeClr>
                </a:solidFill>
              </a:rPr>
              <a:t>Structural analysis (or description) </a:t>
            </a:r>
          </a:p>
          <a:p>
            <a:pPr algn="ctr"/>
            <a:r>
              <a:rPr lang="en-US" sz="2200" i="1" dirty="0">
                <a:solidFill>
                  <a:schemeClr val="bg1">
                    <a:lumMod val="50000"/>
                  </a:schemeClr>
                </a:solidFill>
              </a:rPr>
              <a:t>of emoji use in a document</a:t>
            </a:r>
          </a:p>
        </p:txBody>
      </p:sp>
      <p:cxnSp>
        <p:nvCxnSpPr>
          <p:cNvPr id="19" name="Straight Arrow Connector 18">
            <a:extLst>
              <a:ext uri="{FF2B5EF4-FFF2-40B4-BE49-F238E27FC236}">
                <a16:creationId xmlns:a16="http://schemas.microsoft.com/office/drawing/2014/main" id="{D3195A78-1942-444A-A0F9-C985DC9B33ED}"/>
              </a:ext>
            </a:extLst>
          </p:cNvPr>
          <p:cNvCxnSpPr/>
          <p:nvPr/>
        </p:nvCxnSpPr>
        <p:spPr>
          <a:xfrm flipH="1">
            <a:off x="8465286" y="1674736"/>
            <a:ext cx="671744" cy="217980"/>
          </a:xfrm>
          <a:prstGeom prst="straightConnector1">
            <a:avLst/>
          </a:prstGeom>
          <a:ln w="127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20" name="Title 1">
            <a:extLst>
              <a:ext uri="{FF2B5EF4-FFF2-40B4-BE49-F238E27FC236}">
                <a16:creationId xmlns:a16="http://schemas.microsoft.com/office/drawing/2014/main" id="{CC029B3A-42DE-1243-8126-9D43E9F43A57}"/>
              </a:ext>
            </a:extLst>
          </p:cNvPr>
          <p:cNvSpPr>
            <a:spLocks noGrp="1"/>
          </p:cNvSpPr>
          <p:nvPr>
            <p:ph type="title"/>
          </p:nvPr>
        </p:nvSpPr>
        <p:spPr>
          <a:xfrm>
            <a:off x="484909" y="365125"/>
            <a:ext cx="11336030" cy="883337"/>
          </a:xfrm>
        </p:spPr>
        <p:txBody>
          <a:bodyPr>
            <a:normAutofit/>
          </a:bodyPr>
          <a:lstStyle/>
          <a:p>
            <a:r>
              <a:rPr lang="en-US" dirty="0"/>
              <a:t>RO 4: Describe emoji use in a document</a:t>
            </a:r>
          </a:p>
        </p:txBody>
      </p:sp>
    </p:spTree>
    <p:extLst>
      <p:ext uri="{BB962C8B-B14F-4D97-AF65-F5344CB8AC3E}">
        <p14:creationId xmlns:p14="http://schemas.microsoft.com/office/powerpoint/2010/main" val="21764622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A0387-BB6B-B34E-A900-299ADD428E30}"/>
              </a:ext>
            </a:extLst>
          </p:cNvPr>
          <p:cNvSpPr>
            <a:spLocks noGrp="1"/>
          </p:cNvSpPr>
          <p:nvPr>
            <p:ph type="title"/>
          </p:nvPr>
        </p:nvSpPr>
        <p:spPr/>
        <p:txBody>
          <a:bodyPr/>
          <a:lstStyle/>
          <a:p>
            <a:r>
              <a:rPr lang="en-US" dirty="0"/>
              <a:t>Structural content analysis</a:t>
            </a:r>
          </a:p>
        </p:txBody>
      </p:sp>
      <p:sp>
        <p:nvSpPr>
          <p:cNvPr id="4" name="Slide Number Placeholder 3">
            <a:extLst>
              <a:ext uri="{FF2B5EF4-FFF2-40B4-BE49-F238E27FC236}">
                <a16:creationId xmlns:a16="http://schemas.microsoft.com/office/drawing/2014/main" id="{56091EAE-2EC6-7440-9BBA-66B306CFCFEF}"/>
              </a:ext>
            </a:extLst>
          </p:cNvPr>
          <p:cNvSpPr>
            <a:spLocks noGrp="1"/>
          </p:cNvSpPr>
          <p:nvPr>
            <p:ph type="sldNum" sz="quarter" idx="12"/>
          </p:nvPr>
        </p:nvSpPr>
        <p:spPr/>
        <p:txBody>
          <a:bodyPr/>
          <a:lstStyle/>
          <a:p>
            <a:fld id="{509ED41B-A701-EF47-BA86-EA0555D5FDC7}" type="slidenum">
              <a:rPr lang="en-US" smtClean="0"/>
              <a:t>49</a:t>
            </a:fld>
            <a:endParaRPr lang="en-US"/>
          </a:p>
        </p:txBody>
      </p:sp>
      <p:pic>
        <p:nvPicPr>
          <p:cNvPr id="9" name="Graphic 1">
            <a:extLst>
              <a:ext uri="{FF2B5EF4-FFF2-40B4-BE49-F238E27FC236}">
                <a16:creationId xmlns:a16="http://schemas.microsoft.com/office/drawing/2014/main" id="{46697919-3C89-C940-B6D6-388005D08A07}"/>
              </a:ext>
            </a:extLst>
          </p:cNvPr>
          <p:cNvPicPr/>
          <p:nvPr/>
        </p:nvPicPr>
        <p:blipFill>
          <a:blip r:embed="rId3"/>
          <a:stretch>
            <a:fillRect/>
          </a:stretch>
        </p:blipFill>
        <p:spPr bwMode="auto">
          <a:xfrm>
            <a:off x="780607" y="1779295"/>
            <a:ext cx="10630786" cy="30045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0143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What is an emoji?</a:t>
            </a:r>
          </a:p>
        </p:txBody>
      </p:sp>
      <p:sp>
        <p:nvSpPr>
          <p:cNvPr id="3" name="Slide Number Placeholder 2">
            <a:extLst>
              <a:ext uri="{FF2B5EF4-FFF2-40B4-BE49-F238E27FC236}">
                <a16:creationId xmlns:a16="http://schemas.microsoft.com/office/drawing/2014/main" id="{CD635B07-E94B-CC47-83A5-15999A2E3A2E}"/>
              </a:ext>
            </a:extLst>
          </p:cNvPr>
          <p:cNvSpPr>
            <a:spLocks noGrp="1"/>
          </p:cNvSpPr>
          <p:nvPr>
            <p:ph type="sldNum" sz="quarter" idx="12"/>
          </p:nvPr>
        </p:nvSpPr>
        <p:spPr/>
        <p:txBody>
          <a:bodyPr/>
          <a:lstStyle/>
          <a:p>
            <a:fld id="{B8ACD496-1B0F-C444-8CE5-2CE0E604F78C}" type="slidenum">
              <a:rPr lang="en-US" smtClean="0"/>
              <a:t>5</a:t>
            </a:fld>
            <a:endParaRPr lang="en-US"/>
          </a:p>
        </p:txBody>
      </p:sp>
      <p:sp>
        <p:nvSpPr>
          <p:cNvPr id="8" name="TextBox 7">
            <a:extLst>
              <a:ext uri="{FF2B5EF4-FFF2-40B4-BE49-F238E27FC236}">
                <a16:creationId xmlns:a16="http://schemas.microsoft.com/office/drawing/2014/main" id="{45784A70-1EA2-B344-84F3-6546782694D9}"/>
              </a:ext>
            </a:extLst>
          </p:cNvPr>
          <p:cNvSpPr txBox="1"/>
          <p:nvPr/>
        </p:nvSpPr>
        <p:spPr>
          <a:xfrm>
            <a:off x="4761827" y="2607761"/>
            <a:ext cx="3057525" cy="2400657"/>
          </a:xfrm>
          <a:prstGeom prst="rect">
            <a:avLst/>
          </a:prstGeom>
          <a:noFill/>
        </p:spPr>
        <p:txBody>
          <a:bodyPr wrap="square" rtlCol="0">
            <a:spAutoFit/>
          </a:bodyPr>
          <a:lstStyle/>
          <a:p>
            <a:r>
              <a:rPr lang="en-US" sz="15000" dirty="0"/>
              <a:t>😀</a:t>
            </a:r>
          </a:p>
        </p:txBody>
      </p:sp>
      <p:sp>
        <p:nvSpPr>
          <p:cNvPr id="10" name="TextBox 9">
            <a:extLst>
              <a:ext uri="{FF2B5EF4-FFF2-40B4-BE49-F238E27FC236}">
                <a16:creationId xmlns:a16="http://schemas.microsoft.com/office/drawing/2014/main" id="{55D97611-FD51-894B-8AA4-E5B3CDAE81B7}"/>
              </a:ext>
            </a:extLst>
          </p:cNvPr>
          <p:cNvSpPr txBox="1"/>
          <p:nvPr/>
        </p:nvSpPr>
        <p:spPr>
          <a:xfrm>
            <a:off x="5568346" y="4426370"/>
            <a:ext cx="1630017" cy="369332"/>
          </a:xfrm>
          <a:prstGeom prst="rect">
            <a:avLst/>
          </a:prstGeom>
          <a:noFill/>
        </p:spPr>
        <p:txBody>
          <a:bodyPr wrap="square" rtlCol="0">
            <a:spAutoFit/>
          </a:bodyPr>
          <a:lstStyle/>
          <a:p>
            <a:r>
              <a:rPr lang="en-US" dirty="0"/>
              <a:t>emoji</a:t>
            </a:r>
          </a:p>
        </p:txBody>
      </p:sp>
    </p:spTree>
    <p:extLst>
      <p:ext uri="{BB962C8B-B14F-4D97-AF65-F5344CB8AC3E}">
        <p14:creationId xmlns:p14="http://schemas.microsoft.com/office/powerpoint/2010/main" val="3345022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A0387-BB6B-B34E-A900-299ADD428E30}"/>
              </a:ext>
            </a:extLst>
          </p:cNvPr>
          <p:cNvSpPr>
            <a:spLocks noGrp="1"/>
          </p:cNvSpPr>
          <p:nvPr>
            <p:ph type="title"/>
          </p:nvPr>
        </p:nvSpPr>
        <p:spPr/>
        <p:txBody>
          <a:bodyPr/>
          <a:lstStyle/>
          <a:p>
            <a:r>
              <a:rPr lang="en-US" dirty="0"/>
              <a:t>Structure of emoji use (</a:t>
            </a:r>
            <a:r>
              <a:rPr lang="en-US" dirty="0" err="1"/>
              <a:t>eVAPOR</a:t>
            </a:r>
            <a:r>
              <a:rPr lang="en-US" dirty="0"/>
              <a:t>)</a:t>
            </a:r>
          </a:p>
        </p:txBody>
      </p:sp>
      <p:sp>
        <p:nvSpPr>
          <p:cNvPr id="4" name="Slide Number Placeholder 3">
            <a:extLst>
              <a:ext uri="{FF2B5EF4-FFF2-40B4-BE49-F238E27FC236}">
                <a16:creationId xmlns:a16="http://schemas.microsoft.com/office/drawing/2014/main" id="{56091EAE-2EC6-7440-9BBA-66B306CFCFEF}"/>
              </a:ext>
            </a:extLst>
          </p:cNvPr>
          <p:cNvSpPr>
            <a:spLocks noGrp="1"/>
          </p:cNvSpPr>
          <p:nvPr>
            <p:ph type="sldNum" sz="quarter" idx="12"/>
          </p:nvPr>
        </p:nvSpPr>
        <p:spPr/>
        <p:txBody>
          <a:bodyPr/>
          <a:lstStyle/>
          <a:p>
            <a:fld id="{509ED41B-A701-EF47-BA86-EA0555D5FDC7}" type="slidenum">
              <a:rPr lang="en-US" smtClean="0"/>
              <a:t>50</a:t>
            </a:fld>
            <a:endParaRPr lang="en-US"/>
          </a:p>
        </p:txBody>
      </p:sp>
      <p:sp>
        <p:nvSpPr>
          <p:cNvPr id="7" name="TextBox 6">
            <a:extLst>
              <a:ext uri="{FF2B5EF4-FFF2-40B4-BE49-F238E27FC236}">
                <a16:creationId xmlns:a16="http://schemas.microsoft.com/office/drawing/2014/main" id="{DD3F3044-BA91-BE49-B9A7-409E367B973F}"/>
              </a:ext>
            </a:extLst>
          </p:cNvPr>
          <p:cNvSpPr txBox="1"/>
          <p:nvPr/>
        </p:nvSpPr>
        <p:spPr>
          <a:xfrm>
            <a:off x="0" y="1154271"/>
            <a:ext cx="8336478" cy="3970318"/>
          </a:xfrm>
          <a:prstGeom prst="rect">
            <a:avLst/>
          </a:prstGeom>
          <a:noFill/>
        </p:spPr>
        <p:txBody>
          <a:bodyPr wrap="square" rtlCol="0" anchor="ctr" anchorCtr="1">
            <a:spAutoFit/>
          </a:bodyPr>
          <a:lstStyle/>
          <a:p>
            <a:pPr marL="285750" indent="-285750">
              <a:buFont typeface="Arial" panose="020B0604020202020204" pitchFamily="34" charset="0"/>
              <a:buChar char="•"/>
            </a:pPr>
            <a:r>
              <a:rPr lang="en-US" sz="2800" b="1" dirty="0">
                <a:latin typeface="Arial" panose="020B0604020202020204" pitchFamily="34" charset="0"/>
                <a:cs typeface="Arial" panose="020B0604020202020204" pitchFamily="34" charset="0"/>
              </a:rPr>
              <a:t>e</a:t>
            </a:r>
            <a:r>
              <a:rPr lang="en-US" sz="2800" dirty="0">
                <a:latin typeface="Arial" panose="020B0604020202020204" pitchFamily="34" charset="0"/>
                <a:cs typeface="Arial" panose="020B0604020202020204" pitchFamily="34" charset="0"/>
              </a:rPr>
              <a:t>moji </a:t>
            </a:r>
          </a:p>
          <a:p>
            <a:pPr marL="285750" indent="-285750">
              <a:buFont typeface="Arial" panose="020B0604020202020204" pitchFamily="34" charset="0"/>
              <a:buChar char="•"/>
            </a:pPr>
            <a:r>
              <a:rPr lang="en-US" sz="2800" b="1" dirty="0">
                <a:latin typeface="Arial" panose="020B0604020202020204" pitchFamily="34" charset="0"/>
                <a:cs typeface="Arial" panose="020B0604020202020204" pitchFamily="34" charset="0"/>
              </a:rPr>
              <a:t>V</a:t>
            </a:r>
            <a:r>
              <a:rPr lang="en-US" sz="2800" dirty="0">
                <a:latin typeface="Arial" panose="020B0604020202020204" pitchFamily="34" charset="0"/>
                <a:cs typeface="Arial" panose="020B0604020202020204" pitchFamily="34" charset="0"/>
              </a:rPr>
              <a:t>ector of:</a:t>
            </a:r>
          </a:p>
          <a:p>
            <a:pPr marL="800100" lvl="1" indent="-342900">
              <a:buFontTx/>
              <a:buChar char="-"/>
            </a:pPr>
            <a:r>
              <a:rPr lang="en-US" sz="2800" b="1" dirty="0">
                <a:latin typeface="Arial" panose="020B0604020202020204" pitchFamily="34" charset="0"/>
                <a:cs typeface="Arial" panose="020B0604020202020204" pitchFamily="34" charset="0"/>
              </a:rPr>
              <a:t>A</a:t>
            </a:r>
            <a:r>
              <a:rPr lang="en-US" sz="2800" dirty="0">
                <a:latin typeface="Arial" panose="020B0604020202020204" pitchFamily="34" charset="0"/>
                <a:cs typeface="Arial" panose="020B0604020202020204" pitchFamily="34" charset="0"/>
              </a:rPr>
              <a:t>ttributes </a:t>
            </a:r>
          </a:p>
          <a:p>
            <a:pPr marL="800100" lvl="1" indent="-342900">
              <a:buFontTx/>
              <a:buChar char="-"/>
            </a:pPr>
            <a:endParaRPr lang="en-US" sz="2800" dirty="0">
              <a:latin typeface="Arial" panose="020B0604020202020204" pitchFamily="34" charset="0"/>
              <a:cs typeface="Arial" panose="020B0604020202020204" pitchFamily="34" charset="0"/>
            </a:endParaRPr>
          </a:p>
          <a:p>
            <a:pPr marL="800100" lvl="1" indent="-342900">
              <a:buFontTx/>
              <a:buChar char="-"/>
            </a:pPr>
            <a:r>
              <a:rPr lang="en-US" sz="2800" b="1" dirty="0">
                <a:latin typeface="Arial" panose="020B0604020202020204" pitchFamily="34" charset="0"/>
                <a:cs typeface="Arial" panose="020B0604020202020204" pitchFamily="34" charset="0"/>
              </a:rPr>
              <a:t>P</a:t>
            </a:r>
            <a:r>
              <a:rPr lang="en-US" sz="2800" dirty="0">
                <a:latin typeface="Arial" panose="020B0604020202020204" pitchFamily="34" charset="0"/>
                <a:cs typeface="Arial" panose="020B0604020202020204" pitchFamily="34" charset="0"/>
              </a:rPr>
              <a:t>osition with document</a:t>
            </a:r>
          </a:p>
          <a:p>
            <a:pPr marL="800100" lvl="1" indent="-342900">
              <a:buFontTx/>
              <a:buChar char="-"/>
            </a:pPr>
            <a:endParaRPr lang="en-US" sz="2800" dirty="0">
              <a:latin typeface="Arial" panose="020B0604020202020204" pitchFamily="34" charset="0"/>
              <a:cs typeface="Arial" panose="020B0604020202020204" pitchFamily="34" charset="0"/>
            </a:endParaRPr>
          </a:p>
          <a:p>
            <a:pPr marL="800100" lvl="1" indent="-342900">
              <a:buFontTx/>
              <a:buChar char="-"/>
            </a:pPr>
            <a:r>
              <a:rPr lang="en-US" sz="2800" b="1" dirty="0">
                <a:latin typeface="Arial" panose="020B0604020202020204" pitchFamily="34" charset="0"/>
                <a:cs typeface="Arial" panose="020B0604020202020204" pitchFamily="34" charset="0"/>
              </a:rPr>
              <a:t>O</a:t>
            </a:r>
            <a:r>
              <a:rPr lang="en-US" sz="2800" dirty="0">
                <a:latin typeface="Arial" panose="020B0604020202020204" pitchFamily="34" charset="0"/>
                <a:cs typeface="Arial" panose="020B0604020202020204" pitchFamily="34" charset="0"/>
              </a:rPr>
              <a:t>rder of emojis or attributes</a:t>
            </a:r>
          </a:p>
          <a:p>
            <a:pPr marL="800100" lvl="1" indent="-342900">
              <a:buFontTx/>
              <a:buChar char="-"/>
            </a:pPr>
            <a:endParaRPr lang="en-US" sz="2800" dirty="0">
              <a:latin typeface="Arial" panose="020B0604020202020204" pitchFamily="34" charset="0"/>
              <a:cs typeface="Arial" panose="020B0604020202020204" pitchFamily="34" charset="0"/>
            </a:endParaRPr>
          </a:p>
          <a:p>
            <a:pPr marL="800100" lvl="1" indent="-342900">
              <a:buFontTx/>
              <a:buChar char="-"/>
            </a:pPr>
            <a:r>
              <a:rPr lang="en-US" sz="2800" b="1" dirty="0">
                <a:latin typeface="Arial" panose="020B0604020202020204" pitchFamily="34" charset="0"/>
                <a:cs typeface="Arial" panose="020B0604020202020204" pitchFamily="34" charset="0"/>
              </a:rPr>
              <a:t>R</a:t>
            </a:r>
            <a:r>
              <a:rPr lang="en-US" sz="2800" dirty="0">
                <a:latin typeface="Arial" panose="020B0604020202020204" pitchFamily="34" charset="0"/>
                <a:cs typeface="Arial" panose="020B0604020202020204" pitchFamily="34" charset="0"/>
              </a:rPr>
              <a:t>epetition of emojis or attributes</a:t>
            </a:r>
          </a:p>
        </p:txBody>
      </p:sp>
      <p:sp>
        <p:nvSpPr>
          <p:cNvPr id="6" name="Rectangle 5">
            <a:extLst>
              <a:ext uri="{FF2B5EF4-FFF2-40B4-BE49-F238E27FC236}">
                <a16:creationId xmlns:a16="http://schemas.microsoft.com/office/drawing/2014/main" id="{256A55E8-E5F8-2E48-AE7B-990ECFF18E58}"/>
              </a:ext>
            </a:extLst>
          </p:cNvPr>
          <p:cNvSpPr/>
          <p:nvPr/>
        </p:nvSpPr>
        <p:spPr>
          <a:xfrm>
            <a:off x="3427154" y="2086472"/>
            <a:ext cx="7204364" cy="369332"/>
          </a:xfrm>
          <a:prstGeom prst="rect">
            <a:avLst/>
          </a:prstGeom>
        </p:spPr>
        <p:txBody>
          <a:bodyPr wrap="square">
            <a:spAutoFit/>
          </a:bodyPr>
          <a:lstStyle/>
          <a:p>
            <a:pPr lvl="1"/>
            <a:r>
              <a:rPr lang="en-US" i="1" dirty="0">
                <a:solidFill>
                  <a:schemeClr val="bg1">
                    <a:lumMod val="50000"/>
                  </a:schemeClr>
                </a:solidFill>
                <a:latin typeface="Arial" panose="020B0604020202020204" pitchFamily="34" charset="0"/>
                <a:cs typeface="Arial" panose="020B0604020202020204" pitchFamily="34" charset="0"/>
              </a:rPr>
              <a:t>(Group, Subgroup, Name, Type, Shape, Color, Direction)</a:t>
            </a:r>
          </a:p>
        </p:txBody>
      </p:sp>
      <p:sp>
        <p:nvSpPr>
          <p:cNvPr id="10" name="Rectangle 9">
            <a:extLst>
              <a:ext uri="{FF2B5EF4-FFF2-40B4-BE49-F238E27FC236}">
                <a16:creationId xmlns:a16="http://schemas.microsoft.com/office/drawing/2014/main" id="{AC0EFF4D-F8EB-E745-8EFD-10A7B674DED5}"/>
              </a:ext>
            </a:extLst>
          </p:cNvPr>
          <p:cNvSpPr/>
          <p:nvPr/>
        </p:nvSpPr>
        <p:spPr>
          <a:xfrm>
            <a:off x="5578935" y="2943153"/>
            <a:ext cx="4585855" cy="369332"/>
          </a:xfrm>
          <a:prstGeom prst="rect">
            <a:avLst/>
          </a:prstGeom>
        </p:spPr>
        <p:txBody>
          <a:bodyPr wrap="square">
            <a:spAutoFit/>
          </a:bodyPr>
          <a:lstStyle/>
          <a:p>
            <a:pPr lvl="1"/>
            <a:r>
              <a:rPr lang="en-US" i="1" dirty="0">
                <a:solidFill>
                  <a:schemeClr val="bg1">
                    <a:lumMod val="50000"/>
                  </a:schemeClr>
                </a:solidFill>
                <a:latin typeface="Arial" panose="020B0604020202020204" pitchFamily="34" charset="0"/>
                <a:cs typeface="Arial" panose="020B0604020202020204" pitchFamily="34" charset="0"/>
              </a:rPr>
              <a:t>(First, Beginning, Middle, End, Last)</a:t>
            </a:r>
          </a:p>
        </p:txBody>
      </p:sp>
      <p:sp>
        <p:nvSpPr>
          <p:cNvPr id="12" name="Rectangle 11">
            <a:extLst>
              <a:ext uri="{FF2B5EF4-FFF2-40B4-BE49-F238E27FC236}">
                <a16:creationId xmlns:a16="http://schemas.microsoft.com/office/drawing/2014/main" id="{5C6304CA-F668-C440-96A4-EA2CA9A2D96D}"/>
              </a:ext>
            </a:extLst>
          </p:cNvPr>
          <p:cNvSpPr/>
          <p:nvPr/>
        </p:nvSpPr>
        <p:spPr>
          <a:xfrm>
            <a:off x="6299371" y="3793528"/>
            <a:ext cx="4585855" cy="369332"/>
          </a:xfrm>
          <a:prstGeom prst="rect">
            <a:avLst/>
          </a:prstGeom>
        </p:spPr>
        <p:txBody>
          <a:bodyPr wrap="square">
            <a:spAutoFit/>
          </a:bodyPr>
          <a:lstStyle/>
          <a:p>
            <a:pPr lvl="1"/>
            <a:r>
              <a:rPr lang="en-US" i="1" dirty="0">
                <a:solidFill>
                  <a:schemeClr val="bg1">
                    <a:lumMod val="50000"/>
                  </a:schemeClr>
                </a:solidFill>
                <a:latin typeface="Arial" panose="020B0604020202020204" pitchFamily="34" charset="0"/>
                <a:cs typeface="Arial" panose="020B0604020202020204" pitchFamily="34" charset="0"/>
              </a:rPr>
              <a:t>(“red, white, blue”, emoji reversal)</a:t>
            </a:r>
          </a:p>
        </p:txBody>
      </p:sp>
      <p:sp>
        <p:nvSpPr>
          <p:cNvPr id="13" name="Rectangle 12">
            <a:extLst>
              <a:ext uri="{FF2B5EF4-FFF2-40B4-BE49-F238E27FC236}">
                <a16:creationId xmlns:a16="http://schemas.microsoft.com/office/drawing/2014/main" id="{800CCF00-DCEA-6046-A656-285C1106A61C}"/>
              </a:ext>
            </a:extLst>
          </p:cNvPr>
          <p:cNvSpPr/>
          <p:nvPr/>
        </p:nvSpPr>
        <p:spPr>
          <a:xfrm>
            <a:off x="6957469" y="4638742"/>
            <a:ext cx="4585855" cy="369332"/>
          </a:xfrm>
          <a:prstGeom prst="rect">
            <a:avLst/>
          </a:prstGeom>
        </p:spPr>
        <p:txBody>
          <a:bodyPr wrap="square">
            <a:spAutoFit/>
          </a:bodyPr>
          <a:lstStyle/>
          <a:p>
            <a:pPr lvl="1"/>
            <a:r>
              <a:rPr lang="en-US" i="1" dirty="0">
                <a:solidFill>
                  <a:schemeClr val="bg1">
                    <a:lumMod val="50000"/>
                  </a:schemeClr>
                </a:solidFill>
                <a:latin typeface="Arial" panose="020B0604020202020204" pitchFamily="34" charset="0"/>
                <a:cs typeface="Arial" panose="020B0604020202020204" pitchFamily="34" charset="0"/>
              </a:rPr>
              <a:t>(Redundant, Emphasis, Amplification)</a:t>
            </a:r>
          </a:p>
        </p:txBody>
      </p:sp>
    </p:spTree>
    <p:extLst>
      <p:ext uri="{BB962C8B-B14F-4D97-AF65-F5344CB8AC3E}">
        <p14:creationId xmlns:p14="http://schemas.microsoft.com/office/powerpoint/2010/main" val="31980301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A0387-BB6B-B34E-A900-299ADD428E30}"/>
              </a:ext>
            </a:extLst>
          </p:cNvPr>
          <p:cNvSpPr>
            <a:spLocks noGrp="1"/>
          </p:cNvSpPr>
          <p:nvPr>
            <p:ph type="title"/>
          </p:nvPr>
        </p:nvSpPr>
        <p:spPr/>
        <p:txBody>
          <a:bodyPr/>
          <a:lstStyle/>
          <a:p>
            <a:r>
              <a:rPr lang="en-US" dirty="0"/>
              <a:t>Structural of emoji use (</a:t>
            </a:r>
            <a:r>
              <a:rPr lang="en-US" dirty="0" err="1"/>
              <a:t>eVAPOR</a:t>
            </a:r>
            <a:r>
              <a:rPr lang="en-US" dirty="0"/>
              <a:t>)</a:t>
            </a:r>
          </a:p>
        </p:txBody>
      </p:sp>
      <p:sp>
        <p:nvSpPr>
          <p:cNvPr id="4" name="Slide Number Placeholder 3">
            <a:extLst>
              <a:ext uri="{FF2B5EF4-FFF2-40B4-BE49-F238E27FC236}">
                <a16:creationId xmlns:a16="http://schemas.microsoft.com/office/drawing/2014/main" id="{56091EAE-2EC6-7440-9BBA-66B306CFCFEF}"/>
              </a:ext>
            </a:extLst>
          </p:cNvPr>
          <p:cNvSpPr>
            <a:spLocks noGrp="1"/>
          </p:cNvSpPr>
          <p:nvPr>
            <p:ph type="sldNum" sz="quarter" idx="12"/>
          </p:nvPr>
        </p:nvSpPr>
        <p:spPr/>
        <p:txBody>
          <a:bodyPr/>
          <a:lstStyle/>
          <a:p>
            <a:fld id="{509ED41B-A701-EF47-BA86-EA0555D5FDC7}" type="slidenum">
              <a:rPr lang="en-US" smtClean="0"/>
              <a:t>51</a:t>
            </a:fld>
            <a:endParaRPr lang="en-US"/>
          </a:p>
        </p:txBody>
      </p:sp>
      <p:sp>
        <p:nvSpPr>
          <p:cNvPr id="18" name="TextBox 17">
            <a:extLst>
              <a:ext uri="{FF2B5EF4-FFF2-40B4-BE49-F238E27FC236}">
                <a16:creationId xmlns:a16="http://schemas.microsoft.com/office/drawing/2014/main" id="{2328EB00-8CA9-6A42-B7A2-F1CFC5365D1B}"/>
              </a:ext>
            </a:extLst>
          </p:cNvPr>
          <p:cNvSpPr txBox="1"/>
          <p:nvPr/>
        </p:nvSpPr>
        <p:spPr>
          <a:xfrm>
            <a:off x="1414774" y="1184194"/>
            <a:ext cx="10583262" cy="4893647"/>
          </a:xfrm>
          <a:prstGeom prst="rect">
            <a:avLst/>
          </a:prstGeom>
          <a:noFill/>
        </p:spPr>
        <p:txBody>
          <a:bodyPr wrap="square" rtlCol="0">
            <a:spAutoFit/>
          </a:bodyPr>
          <a:lstStyle/>
          <a:p>
            <a:r>
              <a:rPr lang="en-US" sz="4000" dirty="0"/>
              <a:t>eVAPOR for:   🟢🟡 Go Patriots! 🟡🟢</a:t>
            </a:r>
          </a:p>
          <a:p>
            <a:r>
              <a:rPr lang="en-US" sz="2800" dirty="0"/>
              <a:t>    [{Attributes:</a:t>
            </a:r>
          </a:p>
          <a:p>
            <a:r>
              <a:rPr lang="en-US" sz="3200" dirty="0"/>
              <a:t>         </a:t>
            </a:r>
            <a:r>
              <a:rPr lang="en-US" sz="2400" dirty="0"/>
              <a:t>{</a:t>
            </a:r>
            <a:r>
              <a:rPr lang="en-US" sz="3200" dirty="0"/>
              <a:t>💚: </a:t>
            </a:r>
            <a:r>
              <a:rPr lang="en-US" sz="2000" dirty="0"/>
              <a:t>[Smileys&amp;Emotion, Emotion, green heart, shape, none, heart, green, none]</a:t>
            </a:r>
            <a:r>
              <a:rPr lang="en-US" sz="2400" dirty="0"/>
              <a:t>,</a:t>
            </a:r>
          </a:p>
          <a:p>
            <a:r>
              <a:rPr lang="en-US" sz="3200" dirty="0"/>
              <a:t>          💛: </a:t>
            </a:r>
            <a:r>
              <a:rPr lang="en-US" sz="2000" dirty="0"/>
              <a:t>[Smileys&amp;Emotion, Emotion, yellow heart, shape, none, heart, yellow, none]</a:t>
            </a:r>
            <a:r>
              <a:rPr lang="en-US" sz="2400" dirty="0"/>
              <a:t>},</a:t>
            </a:r>
          </a:p>
          <a:p>
            <a:r>
              <a:rPr lang="en-US" sz="3200" dirty="0"/>
              <a:t>    </a:t>
            </a:r>
            <a:r>
              <a:rPr lang="en-US" sz="2800" dirty="0"/>
              <a:t>Position:</a:t>
            </a:r>
            <a:r>
              <a:rPr lang="en-US" sz="3200" dirty="0"/>
              <a:t> </a:t>
            </a:r>
            <a:r>
              <a:rPr lang="en-US" sz="2400" dirty="0"/>
              <a:t>[First, Last],</a:t>
            </a:r>
          </a:p>
          <a:p>
            <a:r>
              <a:rPr lang="en-US" sz="3200" dirty="0"/>
              <a:t>    </a:t>
            </a:r>
            <a:r>
              <a:rPr lang="en-US" sz="2800" dirty="0"/>
              <a:t>Order:</a:t>
            </a:r>
            <a:r>
              <a:rPr lang="en-US" sz="3200" dirty="0"/>
              <a:t> </a:t>
            </a:r>
            <a:r>
              <a:rPr lang="en-US" sz="2400" dirty="0"/>
              <a:t>{color:[(green, yellow),(yellow, green)],</a:t>
            </a:r>
          </a:p>
          <a:p>
            <a:r>
              <a:rPr lang="en-US" sz="2400" dirty="0"/>
              <a:t>	         reversal: True},</a:t>
            </a:r>
          </a:p>
          <a:p>
            <a:r>
              <a:rPr lang="en-US" sz="3200" dirty="0"/>
              <a:t>    </a:t>
            </a:r>
            <a:r>
              <a:rPr lang="en-US" sz="2800" dirty="0"/>
              <a:t>Repetition:</a:t>
            </a:r>
            <a:r>
              <a:rPr lang="en-US" sz="3200" dirty="0"/>
              <a:t> </a:t>
            </a:r>
            <a:r>
              <a:rPr lang="en-US" sz="2400" dirty="0"/>
              <a:t>{Emphasis: True,</a:t>
            </a:r>
          </a:p>
          <a:p>
            <a:r>
              <a:rPr lang="en-US" sz="2400" dirty="0"/>
              <a:t>	                    Amplification: {color: [green, yellow]}}</a:t>
            </a:r>
          </a:p>
          <a:p>
            <a:r>
              <a:rPr lang="en-US" sz="2800" dirty="0"/>
              <a:t>    }]</a:t>
            </a:r>
          </a:p>
        </p:txBody>
      </p:sp>
      <p:sp>
        <p:nvSpPr>
          <p:cNvPr id="11" name="Rectangle 10">
            <a:extLst>
              <a:ext uri="{FF2B5EF4-FFF2-40B4-BE49-F238E27FC236}">
                <a16:creationId xmlns:a16="http://schemas.microsoft.com/office/drawing/2014/main" id="{A709B6D9-ED28-2442-B99C-959B6665EB23}"/>
              </a:ext>
            </a:extLst>
          </p:cNvPr>
          <p:cNvSpPr/>
          <p:nvPr/>
        </p:nvSpPr>
        <p:spPr>
          <a:xfrm>
            <a:off x="3104223" y="1961697"/>
            <a:ext cx="8249577" cy="338554"/>
          </a:xfrm>
          <a:prstGeom prst="rect">
            <a:avLst/>
          </a:prstGeom>
        </p:spPr>
        <p:txBody>
          <a:bodyPr wrap="square">
            <a:spAutoFit/>
          </a:bodyPr>
          <a:lstStyle/>
          <a:p>
            <a:pPr lvl="1"/>
            <a:r>
              <a:rPr lang="en-US" sz="1600" i="1" dirty="0">
                <a:solidFill>
                  <a:schemeClr val="bg1">
                    <a:lumMod val="65000"/>
                  </a:schemeClr>
                </a:solidFill>
                <a:latin typeface="Arial" panose="020B0604020202020204" pitchFamily="34" charset="0"/>
                <a:cs typeface="Arial" panose="020B0604020202020204" pitchFamily="34" charset="0"/>
              </a:rPr>
              <a:t>Group,             Subgroup,        Name,       Type,   Anthro, Shape, Color,  Direction</a:t>
            </a:r>
          </a:p>
        </p:txBody>
      </p:sp>
      <p:sp>
        <p:nvSpPr>
          <p:cNvPr id="14" name="Rectangle 13">
            <a:extLst>
              <a:ext uri="{FF2B5EF4-FFF2-40B4-BE49-F238E27FC236}">
                <a16:creationId xmlns:a16="http://schemas.microsoft.com/office/drawing/2014/main" id="{6593F5B2-F9F7-7444-9A14-39AD3F38A557}"/>
              </a:ext>
            </a:extLst>
          </p:cNvPr>
          <p:cNvSpPr/>
          <p:nvPr/>
        </p:nvSpPr>
        <p:spPr>
          <a:xfrm>
            <a:off x="1414773" y="1858533"/>
            <a:ext cx="9835117" cy="4071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EC61E4F-C090-904F-B21E-875ACF79341C}"/>
              </a:ext>
            </a:extLst>
          </p:cNvPr>
          <p:cNvPicPr>
            <a:picLocks noChangeAspect="1"/>
          </p:cNvPicPr>
          <p:nvPr/>
        </p:nvPicPr>
        <p:blipFill>
          <a:blip r:embed="rId3"/>
          <a:stretch>
            <a:fillRect/>
          </a:stretch>
        </p:blipFill>
        <p:spPr>
          <a:xfrm>
            <a:off x="4369953" y="1135638"/>
            <a:ext cx="5079225" cy="915926"/>
          </a:xfrm>
          <a:prstGeom prst="rect">
            <a:avLst/>
          </a:prstGeom>
        </p:spPr>
      </p:pic>
    </p:spTree>
    <p:extLst>
      <p:ext uri="{BB962C8B-B14F-4D97-AF65-F5344CB8AC3E}">
        <p14:creationId xmlns:p14="http://schemas.microsoft.com/office/powerpoint/2010/main" val="1269078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A0387-BB6B-B34E-A900-299ADD428E30}"/>
              </a:ext>
            </a:extLst>
          </p:cNvPr>
          <p:cNvSpPr>
            <a:spLocks noGrp="1"/>
          </p:cNvSpPr>
          <p:nvPr>
            <p:ph type="title"/>
          </p:nvPr>
        </p:nvSpPr>
        <p:spPr/>
        <p:txBody>
          <a:bodyPr/>
          <a:lstStyle/>
          <a:p>
            <a:r>
              <a:rPr lang="en-US" dirty="0"/>
              <a:t>Structural analysis of emoji use</a:t>
            </a:r>
          </a:p>
        </p:txBody>
      </p:sp>
      <p:sp>
        <p:nvSpPr>
          <p:cNvPr id="4" name="Slide Number Placeholder 3">
            <a:extLst>
              <a:ext uri="{FF2B5EF4-FFF2-40B4-BE49-F238E27FC236}">
                <a16:creationId xmlns:a16="http://schemas.microsoft.com/office/drawing/2014/main" id="{56091EAE-2EC6-7440-9BBA-66B306CFCFEF}"/>
              </a:ext>
            </a:extLst>
          </p:cNvPr>
          <p:cNvSpPr>
            <a:spLocks noGrp="1"/>
          </p:cNvSpPr>
          <p:nvPr>
            <p:ph type="sldNum" sz="quarter" idx="12"/>
          </p:nvPr>
        </p:nvSpPr>
        <p:spPr/>
        <p:txBody>
          <a:bodyPr/>
          <a:lstStyle/>
          <a:p>
            <a:fld id="{509ED41B-A701-EF47-BA86-EA0555D5FDC7}" type="slidenum">
              <a:rPr lang="en-US" smtClean="0"/>
              <a:t>52</a:t>
            </a:fld>
            <a:endParaRPr lang="en-US"/>
          </a:p>
        </p:txBody>
      </p:sp>
      <p:sp>
        <p:nvSpPr>
          <p:cNvPr id="18" name="TextBox 17">
            <a:extLst>
              <a:ext uri="{FF2B5EF4-FFF2-40B4-BE49-F238E27FC236}">
                <a16:creationId xmlns:a16="http://schemas.microsoft.com/office/drawing/2014/main" id="{2328EB00-8CA9-6A42-B7A2-F1CFC5365D1B}"/>
              </a:ext>
            </a:extLst>
          </p:cNvPr>
          <p:cNvSpPr txBox="1"/>
          <p:nvPr/>
        </p:nvSpPr>
        <p:spPr>
          <a:xfrm>
            <a:off x="1414774" y="1184194"/>
            <a:ext cx="10583262" cy="4770537"/>
          </a:xfrm>
          <a:prstGeom prst="rect">
            <a:avLst/>
          </a:prstGeom>
          <a:noFill/>
        </p:spPr>
        <p:txBody>
          <a:bodyPr wrap="square" rtlCol="0">
            <a:spAutoFit/>
          </a:bodyPr>
          <a:lstStyle/>
          <a:p>
            <a:r>
              <a:rPr lang="en-US" sz="4000" dirty="0"/>
              <a:t>eVAPOR for:   🟢🟡 Go Patriots! 🟡🟢</a:t>
            </a:r>
          </a:p>
          <a:p>
            <a:r>
              <a:rPr lang="en-US" sz="2800" dirty="0"/>
              <a:t>    [{</a:t>
            </a:r>
            <a:r>
              <a:rPr lang="en-US" sz="2800" b="1" dirty="0"/>
              <a:t>Attributes</a:t>
            </a:r>
            <a:r>
              <a:rPr lang="en-US" sz="2800" dirty="0"/>
              <a:t>:</a:t>
            </a:r>
          </a:p>
          <a:p>
            <a:r>
              <a:rPr lang="en-US" sz="3200" dirty="0"/>
              <a:t>         </a:t>
            </a:r>
            <a:r>
              <a:rPr lang="en-US" sz="2400" dirty="0"/>
              <a:t>{</a:t>
            </a:r>
            <a:r>
              <a:rPr lang="en-US" sz="3200" dirty="0"/>
              <a:t>🟢: </a:t>
            </a:r>
            <a:r>
              <a:rPr lang="en-US" sz="2000" dirty="0"/>
              <a:t>[Symbols, Geometric, green circle, shape, none, circle, green, none]</a:t>
            </a:r>
            <a:r>
              <a:rPr lang="en-US" sz="2400" dirty="0"/>
              <a:t>,</a:t>
            </a:r>
          </a:p>
          <a:p>
            <a:r>
              <a:rPr lang="en-US" sz="3200" dirty="0"/>
              <a:t>          🟡: </a:t>
            </a:r>
            <a:r>
              <a:rPr lang="en-US" sz="2000" dirty="0"/>
              <a:t>[Symbols, Geometric, yellow circle, shape, none, circle, yellow, none]</a:t>
            </a:r>
            <a:r>
              <a:rPr lang="en-US" sz="2400" dirty="0"/>
              <a:t>},</a:t>
            </a:r>
          </a:p>
          <a:p>
            <a:r>
              <a:rPr lang="en-US" sz="3200" dirty="0"/>
              <a:t>    </a:t>
            </a:r>
            <a:r>
              <a:rPr lang="en-US" sz="2800" b="1" dirty="0"/>
              <a:t>Position</a:t>
            </a:r>
            <a:r>
              <a:rPr lang="en-US" sz="2800" dirty="0"/>
              <a:t>:</a:t>
            </a:r>
            <a:r>
              <a:rPr lang="en-US" sz="3200" dirty="0"/>
              <a:t> </a:t>
            </a:r>
            <a:r>
              <a:rPr lang="en-US" sz="2400" dirty="0"/>
              <a:t>[First, Last],</a:t>
            </a:r>
          </a:p>
          <a:p>
            <a:r>
              <a:rPr lang="en-US" sz="3200" dirty="0"/>
              <a:t>    </a:t>
            </a:r>
            <a:r>
              <a:rPr lang="en-US" sz="2800" b="1" dirty="0"/>
              <a:t>Order</a:t>
            </a:r>
            <a:r>
              <a:rPr lang="en-US" sz="2800" dirty="0"/>
              <a:t>:</a:t>
            </a:r>
            <a:r>
              <a:rPr lang="en-US" sz="3200" dirty="0"/>
              <a:t> </a:t>
            </a:r>
            <a:r>
              <a:rPr lang="en-US" sz="2400" dirty="0"/>
              <a:t>{color:[(green, yellow),(yellow, green)],</a:t>
            </a:r>
          </a:p>
          <a:p>
            <a:r>
              <a:rPr lang="en-US" sz="2400" dirty="0"/>
              <a:t>	         reversal: True},</a:t>
            </a:r>
          </a:p>
          <a:p>
            <a:r>
              <a:rPr lang="en-US" sz="3200" dirty="0"/>
              <a:t>    </a:t>
            </a:r>
            <a:r>
              <a:rPr lang="en-US" sz="2800" b="1" dirty="0"/>
              <a:t>Repetition</a:t>
            </a:r>
            <a:r>
              <a:rPr lang="en-US" sz="2800" dirty="0"/>
              <a:t>:</a:t>
            </a:r>
            <a:r>
              <a:rPr lang="en-US" sz="3200" dirty="0"/>
              <a:t> </a:t>
            </a:r>
            <a:r>
              <a:rPr lang="en-US" sz="2400" dirty="0"/>
              <a:t>{Emphasis: True,</a:t>
            </a:r>
          </a:p>
          <a:p>
            <a:r>
              <a:rPr lang="en-US" sz="2400" dirty="0"/>
              <a:t>	                    Amplification: {color: [green, yellow]}}</a:t>
            </a:r>
          </a:p>
          <a:p>
            <a:r>
              <a:rPr lang="en-US" sz="2800" dirty="0"/>
              <a:t>    }]</a:t>
            </a:r>
          </a:p>
        </p:txBody>
      </p:sp>
      <p:pic>
        <p:nvPicPr>
          <p:cNvPr id="7" name="Picture 6">
            <a:extLst>
              <a:ext uri="{FF2B5EF4-FFF2-40B4-BE49-F238E27FC236}">
                <a16:creationId xmlns:a16="http://schemas.microsoft.com/office/drawing/2014/main" id="{52AA27B6-8E8B-6C4F-810B-AAB9BD74EBF6}"/>
              </a:ext>
            </a:extLst>
          </p:cNvPr>
          <p:cNvPicPr>
            <a:picLocks noChangeAspect="1"/>
          </p:cNvPicPr>
          <p:nvPr/>
        </p:nvPicPr>
        <p:blipFill>
          <a:blip r:embed="rId3"/>
          <a:stretch>
            <a:fillRect/>
          </a:stretch>
        </p:blipFill>
        <p:spPr>
          <a:xfrm>
            <a:off x="4369953" y="1135638"/>
            <a:ext cx="5079225" cy="915926"/>
          </a:xfrm>
          <a:prstGeom prst="rect">
            <a:avLst/>
          </a:prstGeom>
        </p:spPr>
      </p:pic>
      <p:pic>
        <p:nvPicPr>
          <p:cNvPr id="5" name="Picture 4">
            <a:extLst>
              <a:ext uri="{FF2B5EF4-FFF2-40B4-BE49-F238E27FC236}">
                <a16:creationId xmlns:a16="http://schemas.microsoft.com/office/drawing/2014/main" id="{7D04699B-A1DF-A148-83A0-5EE57C13293D}"/>
              </a:ext>
            </a:extLst>
          </p:cNvPr>
          <p:cNvPicPr>
            <a:picLocks noChangeAspect="1"/>
          </p:cNvPicPr>
          <p:nvPr/>
        </p:nvPicPr>
        <p:blipFill>
          <a:blip r:embed="rId4"/>
          <a:stretch>
            <a:fillRect/>
          </a:stretch>
        </p:blipFill>
        <p:spPr>
          <a:xfrm>
            <a:off x="2292350" y="2237849"/>
            <a:ext cx="8039100" cy="990600"/>
          </a:xfrm>
          <a:prstGeom prst="rect">
            <a:avLst/>
          </a:prstGeom>
        </p:spPr>
      </p:pic>
      <p:sp>
        <p:nvSpPr>
          <p:cNvPr id="8" name="Rectangle 7">
            <a:extLst>
              <a:ext uri="{FF2B5EF4-FFF2-40B4-BE49-F238E27FC236}">
                <a16:creationId xmlns:a16="http://schemas.microsoft.com/office/drawing/2014/main" id="{FC73A1DC-880C-5749-9CB5-4927A8559AC2}"/>
              </a:ext>
            </a:extLst>
          </p:cNvPr>
          <p:cNvSpPr/>
          <p:nvPr/>
        </p:nvSpPr>
        <p:spPr>
          <a:xfrm>
            <a:off x="3634248" y="2050111"/>
            <a:ext cx="7186531" cy="338554"/>
          </a:xfrm>
          <a:prstGeom prst="rect">
            <a:avLst/>
          </a:prstGeom>
          <a:solidFill>
            <a:schemeClr val="bg1"/>
          </a:solidFill>
        </p:spPr>
        <p:txBody>
          <a:bodyPr wrap="square">
            <a:spAutoFit/>
          </a:bodyPr>
          <a:lstStyle/>
          <a:p>
            <a:pPr lvl="1"/>
            <a:r>
              <a:rPr lang="en-US" sz="1600" i="1" dirty="0">
                <a:solidFill>
                  <a:schemeClr val="bg1">
                    <a:lumMod val="65000"/>
                  </a:schemeClr>
                </a:solidFill>
                <a:latin typeface="Arial" panose="020B0604020202020204" pitchFamily="34" charset="0"/>
                <a:cs typeface="Arial" panose="020B0604020202020204" pitchFamily="34" charset="0"/>
              </a:rPr>
              <a:t>Group,  Subgroup, Name, Type, Anthro, Shape, Color,  Direction</a:t>
            </a:r>
          </a:p>
        </p:txBody>
      </p:sp>
      <p:sp>
        <p:nvSpPr>
          <p:cNvPr id="3" name="Rectangle 2">
            <a:extLst>
              <a:ext uri="{FF2B5EF4-FFF2-40B4-BE49-F238E27FC236}">
                <a16:creationId xmlns:a16="http://schemas.microsoft.com/office/drawing/2014/main" id="{7B9C3AC4-D414-364C-9554-198DD8E142DF}"/>
              </a:ext>
            </a:extLst>
          </p:cNvPr>
          <p:cNvSpPr/>
          <p:nvPr/>
        </p:nvSpPr>
        <p:spPr>
          <a:xfrm>
            <a:off x="1524000" y="3228449"/>
            <a:ext cx="7805530" cy="2854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3314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A0387-BB6B-B34E-A900-299ADD428E30}"/>
              </a:ext>
            </a:extLst>
          </p:cNvPr>
          <p:cNvSpPr>
            <a:spLocks noGrp="1"/>
          </p:cNvSpPr>
          <p:nvPr>
            <p:ph type="title"/>
          </p:nvPr>
        </p:nvSpPr>
        <p:spPr/>
        <p:txBody>
          <a:bodyPr/>
          <a:lstStyle/>
          <a:p>
            <a:r>
              <a:rPr lang="en-US" dirty="0"/>
              <a:t>Structural analysis of emoji use</a:t>
            </a:r>
          </a:p>
        </p:txBody>
      </p:sp>
      <p:sp>
        <p:nvSpPr>
          <p:cNvPr id="4" name="Slide Number Placeholder 3">
            <a:extLst>
              <a:ext uri="{FF2B5EF4-FFF2-40B4-BE49-F238E27FC236}">
                <a16:creationId xmlns:a16="http://schemas.microsoft.com/office/drawing/2014/main" id="{56091EAE-2EC6-7440-9BBA-66B306CFCFEF}"/>
              </a:ext>
            </a:extLst>
          </p:cNvPr>
          <p:cNvSpPr>
            <a:spLocks noGrp="1"/>
          </p:cNvSpPr>
          <p:nvPr>
            <p:ph type="sldNum" sz="quarter" idx="12"/>
          </p:nvPr>
        </p:nvSpPr>
        <p:spPr/>
        <p:txBody>
          <a:bodyPr/>
          <a:lstStyle/>
          <a:p>
            <a:fld id="{509ED41B-A701-EF47-BA86-EA0555D5FDC7}" type="slidenum">
              <a:rPr lang="en-US" smtClean="0"/>
              <a:t>53</a:t>
            </a:fld>
            <a:endParaRPr lang="en-US"/>
          </a:p>
        </p:txBody>
      </p:sp>
      <p:sp>
        <p:nvSpPr>
          <p:cNvPr id="18" name="TextBox 17">
            <a:extLst>
              <a:ext uri="{FF2B5EF4-FFF2-40B4-BE49-F238E27FC236}">
                <a16:creationId xmlns:a16="http://schemas.microsoft.com/office/drawing/2014/main" id="{2328EB00-8CA9-6A42-B7A2-F1CFC5365D1B}"/>
              </a:ext>
            </a:extLst>
          </p:cNvPr>
          <p:cNvSpPr txBox="1"/>
          <p:nvPr/>
        </p:nvSpPr>
        <p:spPr>
          <a:xfrm>
            <a:off x="1414774" y="1184194"/>
            <a:ext cx="10583262" cy="4770537"/>
          </a:xfrm>
          <a:prstGeom prst="rect">
            <a:avLst/>
          </a:prstGeom>
          <a:noFill/>
        </p:spPr>
        <p:txBody>
          <a:bodyPr wrap="square" rtlCol="0">
            <a:spAutoFit/>
          </a:bodyPr>
          <a:lstStyle/>
          <a:p>
            <a:r>
              <a:rPr lang="en-US" sz="4000" dirty="0"/>
              <a:t>eVAPOR for:   🟢🟡 Go Patriots! 🟡🟢</a:t>
            </a:r>
          </a:p>
          <a:p>
            <a:r>
              <a:rPr lang="en-US" sz="2800" dirty="0"/>
              <a:t>    [{</a:t>
            </a:r>
            <a:r>
              <a:rPr lang="en-US" sz="2800" b="1" dirty="0"/>
              <a:t>Attributes</a:t>
            </a:r>
            <a:r>
              <a:rPr lang="en-US" sz="2800" dirty="0"/>
              <a:t>:</a:t>
            </a:r>
          </a:p>
          <a:p>
            <a:r>
              <a:rPr lang="en-US" sz="3200" dirty="0"/>
              <a:t>         </a:t>
            </a:r>
            <a:r>
              <a:rPr lang="en-US" sz="2400" dirty="0"/>
              <a:t>{</a:t>
            </a:r>
            <a:r>
              <a:rPr lang="en-US" sz="3200" dirty="0"/>
              <a:t>🟢: </a:t>
            </a:r>
            <a:r>
              <a:rPr lang="en-US" sz="2000" dirty="0"/>
              <a:t>[Symbols, Geometric, green circle, shape, none, circle, green, none]</a:t>
            </a:r>
            <a:r>
              <a:rPr lang="en-US" sz="2400" dirty="0"/>
              <a:t>,</a:t>
            </a:r>
          </a:p>
          <a:p>
            <a:r>
              <a:rPr lang="en-US" sz="3200" dirty="0"/>
              <a:t>          🟡: </a:t>
            </a:r>
            <a:r>
              <a:rPr lang="en-US" sz="2000" dirty="0"/>
              <a:t>[Symbols, Geometric, yellow circle, shape, none, circle, yellow, none]</a:t>
            </a:r>
            <a:r>
              <a:rPr lang="en-US" sz="2400" dirty="0"/>
              <a:t>},</a:t>
            </a:r>
          </a:p>
          <a:p>
            <a:r>
              <a:rPr lang="en-US" sz="3200" dirty="0"/>
              <a:t>    </a:t>
            </a:r>
            <a:r>
              <a:rPr lang="en-US" sz="2800" b="1" dirty="0"/>
              <a:t>Position</a:t>
            </a:r>
            <a:r>
              <a:rPr lang="en-US" sz="2800" dirty="0"/>
              <a:t>:</a:t>
            </a:r>
            <a:r>
              <a:rPr lang="en-US" sz="3200" dirty="0"/>
              <a:t> </a:t>
            </a:r>
            <a:r>
              <a:rPr lang="en-US" sz="2400" dirty="0"/>
              <a:t>[First, Last],</a:t>
            </a:r>
          </a:p>
          <a:p>
            <a:r>
              <a:rPr lang="en-US" sz="3200" dirty="0"/>
              <a:t>    </a:t>
            </a:r>
            <a:r>
              <a:rPr lang="en-US" sz="2800" b="1" dirty="0"/>
              <a:t>Order</a:t>
            </a:r>
            <a:r>
              <a:rPr lang="en-US" sz="2800" dirty="0"/>
              <a:t>:</a:t>
            </a:r>
            <a:r>
              <a:rPr lang="en-US" sz="3200" dirty="0"/>
              <a:t> </a:t>
            </a:r>
            <a:r>
              <a:rPr lang="en-US" sz="2400" dirty="0"/>
              <a:t>{color:[(green, yellow),(yellow, green)],</a:t>
            </a:r>
          </a:p>
          <a:p>
            <a:r>
              <a:rPr lang="en-US" sz="2400" dirty="0"/>
              <a:t>	         reversal: True},</a:t>
            </a:r>
          </a:p>
          <a:p>
            <a:r>
              <a:rPr lang="en-US" sz="3200" dirty="0"/>
              <a:t>    </a:t>
            </a:r>
            <a:r>
              <a:rPr lang="en-US" sz="2800" b="1" dirty="0"/>
              <a:t>Repetition</a:t>
            </a:r>
            <a:r>
              <a:rPr lang="en-US" sz="2800" dirty="0"/>
              <a:t>:</a:t>
            </a:r>
            <a:r>
              <a:rPr lang="en-US" sz="3200" dirty="0"/>
              <a:t> </a:t>
            </a:r>
            <a:r>
              <a:rPr lang="en-US" sz="2400" dirty="0"/>
              <a:t>{Emphasis: True,</a:t>
            </a:r>
          </a:p>
          <a:p>
            <a:r>
              <a:rPr lang="en-US" sz="2400" dirty="0"/>
              <a:t>	                    Amplification: {color: [green, yellow]}}</a:t>
            </a:r>
          </a:p>
          <a:p>
            <a:r>
              <a:rPr lang="en-US" sz="2800" dirty="0"/>
              <a:t>    }]</a:t>
            </a:r>
          </a:p>
        </p:txBody>
      </p:sp>
      <p:pic>
        <p:nvPicPr>
          <p:cNvPr id="7" name="Picture 6">
            <a:extLst>
              <a:ext uri="{FF2B5EF4-FFF2-40B4-BE49-F238E27FC236}">
                <a16:creationId xmlns:a16="http://schemas.microsoft.com/office/drawing/2014/main" id="{52AA27B6-8E8B-6C4F-810B-AAB9BD74EBF6}"/>
              </a:ext>
            </a:extLst>
          </p:cNvPr>
          <p:cNvPicPr>
            <a:picLocks noChangeAspect="1"/>
          </p:cNvPicPr>
          <p:nvPr/>
        </p:nvPicPr>
        <p:blipFill>
          <a:blip r:embed="rId3"/>
          <a:stretch>
            <a:fillRect/>
          </a:stretch>
        </p:blipFill>
        <p:spPr>
          <a:xfrm>
            <a:off x="4369953" y="1135638"/>
            <a:ext cx="5079225" cy="915926"/>
          </a:xfrm>
          <a:prstGeom prst="rect">
            <a:avLst/>
          </a:prstGeom>
        </p:spPr>
      </p:pic>
      <p:pic>
        <p:nvPicPr>
          <p:cNvPr id="5" name="Picture 4">
            <a:extLst>
              <a:ext uri="{FF2B5EF4-FFF2-40B4-BE49-F238E27FC236}">
                <a16:creationId xmlns:a16="http://schemas.microsoft.com/office/drawing/2014/main" id="{7D04699B-A1DF-A148-83A0-5EE57C13293D}"/>
              </a:ext>
            </a:extLst>
          </p:cNvPr>
          <p:cNvPicPr>
            <a:picLocks noChangeAspect="1"/>
          </p:cNvPicPr>
          <p:nvPr/>
        </p:nvPicPr>
        <p:blipFill>
          <a:blip r:embed="rId4"/>
          <a:stretch>
            <a:fillRect/>
          </a:stretch>
        </p:blipFill>
        <p:spPr>
          <a:xfrm>
            <a:off x="2292350" y="2237849"/>
            <a:ext cx="8039100" cy="990600"/>
          </a:xfrm>
          <a:prstGeom prst="rect">
            <a:avLst/>
          </a:prstGeom>
        </p:spPr>
      </p:pic>
      <p:sp>
        <p:nvSpPr>
          <p:cNvPr id="8" name="Rectangle 7">
            <a:extLst>
              <a:ext uri="{FF2B5EF4-FFF2-40B4-BE49-F238E27FC236}">
                <a16:creationId xmlns:a16="http://schemas.microsoft.com/office/drawing/2014/main" id="{FC73A1DC-880C-5749-9CB5-4927A8559AC2}"/>
              </a:ext>
            </a:extLst>
          </p:cNvPr>
          <p:cNvSpPr/>
          <p:nvPr/>
        </p:nvSpPr>
        <p:spPr>
          <a:xfrm>
            <a:off x="3634248" y="2050111"/>
            <a:ext cx="7186531" cy="338554"/>
          </a:xfrm>
          <a:prstGeom prst="rect">
            <a:avLst/>
          </a:prstGeom>
          <a:solidFill>
            <a:schemeClr val="bg1"/>
          </a:solidFill>
        </p:spPr>
        <p:txBody>
          <a:bodyPr wrap="square">
            <a:spAutoFit/>
          </a:bodyPr>
          <a:lstStyle/>
          <a:p>
            <a:pPr lvl="1"/>
            <a:r>
              <a:rPr lang="en-US" sz="1600" i="1" dirty="0">
                <a:solidFill>
                  <a:schemeClr val="bg1">
                    <a:lumMod val="65000"/>
                  </a:schemeClr>
                </a:solidFill>
                <a:latin typeface="Arial" panose="020B0604020202020204" pitchFamily="34" charset="0"/>
                <a:cs typeface="Arial" panose="020B0604020202020204" pitchFamily="34" charset="0"/>
              </a:rPr>
              <a:t>Group,  Subgroup, Name, Type, Anthro, Shape, Color,  Direction</a:t>
            </a:r>
          </a:p>
        </p:txBody>
      </p:sp>
    </p:spTree>
    <p:extLst>
      <p:ext uri="{BB962C8B-B14F-4D97-AF65-F5344CB8AC3E}">
        <p14:creationId xmlns:p14="http://schemas.microsoft.com/office/powerpoint/2010/main" val="3281679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Research questions</a:t>
            </a:r>
          </a:p>
        </p:txBody>
      </p:sp>
      <p:sp>
        <p:nvSpPr>
          <p:cNvPr id="4" name="Content Placeholder 3">
            <a:extLst>
              <a:ext uri="{FF2B5EF4-FFF2-40B4-BE49-F238E27FC236}">
                <a16:creationId xmlns:a16="http://schemas.microsoft.com/office/drawing/2014/main" id="{B1F14F00-CCE4-F148-B9C5-0BCA12BD814B}"/>
              </a:ext>
            </a:extLst>
          </p:cNvPr>
          <p:cNvSpPr>
            <a:spLocks noGrp="1"/>
          </p:cNvSpPr>
          <p:nvPr>
            <p:ph idx="1"/>
          </p:nvPr>
        </p:nvSpPr>
        <p:spPr>
          <a:xfrm>
            <a:off x="942109" y="1184194"/>
            <a:ext cx="10255978" cy="4992769"/>
          </a:xfrm>
        </p:spPr>
        <p:txBody>
          <a:bodyPr/>
          <a:lstStyle/>
          <a:p>
            <a:pPr marL="0" indent="0">
              <a:buNone/>
            </a:pPr>
            <a:r>
              <a:rPr lang="en-US" i="1" dirty="0"/>
              <a:t>RQ1: What are the </a:t>
            </a:r>
            <a:r>
              <a:rPr lang="en-US" b="1" i="1" dirty="0"/>
              <a:t>differences</a:t>
            </a:r>
            <a:r>
              <a:rPr lang="en-US" i="1" dirty="0"/>
              <a:t> in emoji use </a:t>
            </a:r>
            <a:r>
              <a:rPr lang="en-US" b="1" i="1" dirty="0"/>
              <a:t>across users and documents</a:t>
            </a:r>
            <a:r>
              <a:rPr lang="en-US" i="1" dirty="0"/>
              <a:t> in social media?</a:t>
            </a:r>
          </a:p>
          <a:p>
            <a:pPr marL="0" indent="0">
              <a:buNone/>
            </a:pPr>
            <a:endParaRPr lang="en-US" b="1" i="1" dirty="0"/>
          </a:p>
          <a:p>
            <a:pPr marL="0" indent="0">
              <a:buNone/>
            </a:pPr>
            <a:r>
              <a:rPr lang="en-US" i="1" dirty="0"/>
              <a:t>RQ2: In what way do emojis reveal cues about </a:t>
            </a:r>
            <a:r>
              <a:rPr lang="en-US" b="1" i="1" dirty="0"/>
              <a:t>social identity </a:t>
            </a:r>
            <a:r>
              <a:rPr lang="en-US" i="1" dirty="0"/>
              <a:t>and individual </a:t>
            </a:r>
            <a:r>
              <a:rPr lang="en-US" b="1" i="1" dirty="0"/>
              <a:t>communication style </a:t>
            </a:r>
            <a:r>
              <a:rPr lang="en-US" i="1" dirty="0"/>
              <a:t>preferences?</a:t>
            </a:r>
          </a:p>
          <a:p>
            <a:pPr marL="0" indent="0">
              <a:buNone/>
            </a:pPr>
            <a:endParaRPr lang="en-US" i="1" dirty="0"/>
          </a:p>
          <a:p>
            <a:pPr marL="0" indent="0">
              <a:buNone/>
            </a:pPr>
            <a:r>
              <a:rPr lang="en-US" i="1" dirty="0"/>
              <a:t>RQ3: What are the </a:t>
            </a:r>
            <a:r>
              <a:rPr lang="en-US" b="1" i="1" dirty="0"/>
              <a:t>collective patterns and behaviors </a:t>
            </a:r>
            <a:r>
              <a:rPr lang="en-US" i="1" dirty="0"/>
              <a:t>that arise from individual emoji use and what do they reveal about social norms?</a:t>
            </a:r>
            <a:r>
              <a:rPr lang="en-US" i="1" dirty="0">
                <a:effectLst/>
              </a:rPr>
              <a:t> </a:t>
            </a:r>
            <a:endParaRPr lang="en-US" i="1" dirty="0"/>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54</a:t>
            </a:fld>
            <a:endParaRPr lang="en-US"/>
          </a:p>
        </p:txBody>
      </p:sp>
    </p:spTree>
    <p:extLst>
      <p:ext uri="{BB962C8B-B14F-4D97-AF65-F5344CB8AC3E}">
        <p14:creationId xmlns:p14="http://schemas.microsoft.com/office/powerpoint/2010/main" val="39762652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6545-2C38-724E-803B-B724190BE1EB}"/>
              </a:ext>
            </a:extLst>
          </p:cNvPr>
          <p:cNvSpPr>
            <a:spLocks noGrp="1"/>
          </p:cNvSpPr>
          <p:nvPr>
            <p:ph type="title"/>
          </p:nvPr>
        </p:nvSpPr>
        <p:spPr>
          <a:xfrm>
            <a:off x="484909" y="365126"/>
            <a:ext cx="11529882" cy="819068"/>
          </a:xfrm>
        </p:spPr>
        <p:txBody>
          <a:bodyPr/>
          <a:lstStyle/>
          <a:p>
            <a:r>
              <a:rPr lang="en-US" dirty="0"/>
              <a:t>RQ 1: Baseline emoji use, and documents</a:t>
            </a:r>
          </a:p>
        </p:txBody>
      </p:sp>
      <p:sp>
        <p:nvSpPr>
          <p:cNvPr id="4" name="Slide Number Placeholder 3">
            <a:extLst>
              <a:ext uri="{FF2B5EF4-FFF2-40B4-BE49-F238E27FC236}">
                <a16:creationId xmlns:a16="http://schemas.microsoft.com/office/drawing/2014/main" id="{09A5B5AB-8B7A-B740-A1BB-5A9D27BAB09E}"/>
              </a:ext>
            </a:extLst>
          </p:cNvPr>
          <p:cNvSpPr>
            <a:spLocks noGrp="1"/>
          </p:cNvSpPr>
          <p:nvPr>
            <p:ph type="sldNum" sz="quarter" idx="12"/>
          </p:nvPr>
        </p:nvSpPr>
        <p:spPr/>
        <p:txBody>
          <a:bodyPr/>
          <a:lstStyle/>
          <a:p>
            <a:fld id="{509ED41B-A701-EF47-BA86-EA0555D5FDC7}" type="slidenum">
              <a:rPr lang="en-US" smtClean="0"/>
              <a:t>55</a:t>
            </a:fld>
            <a:endParaRPr lang="en-US"/>
          </a:p>
        </p:txBody>
      </p:sp>
      <p:sp>
        <p:nvSpPr>
          <p:cNvPr id="5" name="Rectangle 4">
            <a:extLst>
              <a:ext uri="{FF2B5EF4-FFF2-40B4-BE49-F238E27FC236}">
                <a16:creationId xmlns:a16="http://schemas.microsoft.com/office/drawing/2014/main" id="{DF090CB5-D42C-CA4B-BBF8-AEA92D7D112A}"/>
              </a:ext>
            </a:extLst>
          </p:cNvPr>
          <p:cNvSpPr/>
          <p:nvPr/>
        </p:nvSpPr>
        <p:spPr>
          <a:xfrm>
            <a:off x="1452471" y="1179193"/>
            <a:ext cx="10411690" cy="954107"/>
          </a:xfrm>
          <a:prstGeom prst="rect">
            <a:avLst/>
          </a:prstGeom>
        </p:spPr>
        <p:txBody>
          <a:bodyPr wrap="square">
            <a:spAutoFit/>
          </a:bodyPr>
          <a:lstStyle/>
          <a:p>
            <a:r>
              <a:rPr lang="en-US" sz="2800" i="1" dirty="0">
                <a:latin typeface="Arial" panose="020B0604020202020204" pitchFamily="34" charset="0"/>
                <a:cs typeface="Arial" panose="020B0604020202020204" pitchFamily="34" charset="0"/>
              </a:rPr>
              <a:t>What are the differences in emoji use across users and documents in social media?</a:t>
            </a:r>
          </a:p>
        </p:txBody>
      </p:sp>
      <p:grpSp>
        <p:nvGrpSpPr>
          <p:cNvPr id="9" name="Group 8">
            <a:extLst>
              <a:ext uri="{FF2B5EF4-FFF2-40B4-BE49-F238E27FC236}">
                <a16:creationId xmlns:a16="http://schemas.microsoft.com/office/drawing/2014/main" id="{CB093FAE-FCAD-554B-8B80-F171E3D9A435}"/>
              </a:ext>
            </a:extLst>
          </p:cNvPr>
          <p:cNvGrpSpPr/>
          <p:nvPr/>
        </p:nvGrpSpPr>
        <p:grpSpPr>
          <a:xfrm>
            <a:off x="4166030" y="2449984"/>
            <a:ext cx="3652228" cy="3882347"/>
            <a:chOff x="7522907" y="1310519"/>
            <a:chExt cx="3652228" cy="3882347"/>
          </a:xfrm>
        </p:grpSpPr>
        <p:sp>
          <p:nvSpPr>
            <p:cNvPr id="10" name="Rectangle 9">
              <a:extLst>
                <a:ext uri="{FF2B5EF4-FFF2-40B4-BE49-F238E27FC236}">
                  <a16:creationId xmlns:a16="http://schemas.microsoft.com/office/drawing/2014/main" id="{FCFC7B8E-4550-9F43-8B26-7008C904387D}"/>
                </a:ext>
              </a:extLst>
            </p:cNvPr>
            <p:cNvSpPr/>
            <p:nvPr/>
          </p:nvSpPr>
          <p:spPr>
            <a:xfrm>
              <a:off x="7909249" y="1635018"/>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39A0CF3-A298-4B4C-8732-5739DFD48403}"/>
                </a:ext>
              </a:extLst>
            </p:cNvPr>
            <p:cNvSpPr/>
            <p:nvPr/>
          </p:nvSpPr>
          <p:spPr>
            <a:xfrm>
              <a:off x="7522907" y="2023915"/>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50039A8-5DF1-704F-B1B7-759990CB8738}"/>
                </a:ext>
              </a:extLst>
            </p:cNvPr>
            <p:cNvSpPr/>
            <p:nvPr/>
          </p:nvSpPr>
          <p:spPr>
            <a:xfrm>
              <a:off x="7810056" y="2297927"/>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2CE12F8-77F5-9746-BAF5-A14BBB05B0A2}"/>
                </a:ext>
              </a:extLst>
            </p:cNvPr>
            <p:cNvSpPr/>
            <p:nvPr/>
          </p:nvSpPr>
          <p:spPr>
            <a:xfrm>
              <a:off x="7986774" y="2445004"/>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A42A34C1-B149-0742-B649-09E583B25FD2}"/>
                </a:ext>
              </a:extLst>
            </p:cNvPr>
            <p:cNvCxnSpPr>
              <a:cxnSpLocks/>
            </p:cNvCxnSpPr>
            <p:nvPr/>
          </p:nvCxnSpPr>
          <p:spPr>
            <a:xfrm>
              <a:off x="8165821" y="2767190"/>
              <a:ext cx="895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6B958E-BCE6-3D48-BCEF-EA788B6D5504}"/>
                </a:ext>
              </a:extLst>
            </p:cNvPr>
            <p:cNvCxnSpPr>
              <a:cxnSpLocks/>
            </p:cNvCxnSpPr>
            <p:nvPr/>
          </p:nvCxnSpPr>
          <p:spPr>
            <a:xfrm>
              <a:off x="8192399" y="3300676"/>
              <a:ext cx="89506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2C37FFB-EC17-0643-88EF-A8566FE5F144}"/>
                </a:ext>
              </a:extLst>
            </p:cNvPr>
            <p:cNvSpPr txBox="1"/>
            <p:nvPr/>
          </p:nvSpPr>
          <p:spPr>
            <a:xfrm>
              <a:off x="8120281" y="2534132"/>
              <a:ext cx="707392" cy="629036"/>
            </a:xfrm>
            <a:prstGeom prst="rect">
              <a:avLst/>
            </a:prstGeom>
            <a:noFill/>
          </p:spPr>
          <p:txBody>
            <a:bodyPr wrap="square" rtlCol="0">
              <a:spAutoFit/>
            </a:bodyPr>
            <a:lstStyle/>
            <a:p>
              <a:pPr algn="ctr"/>
              <a:r>
                <a:rPr lang="en-US" sz="2400" dirty="0"/>
                <a:t>🤦🏽‍♀️</a:t>
              </a:r>
            </a:p>
          </p:txBody>
        </p:sp>
        <p:sp>
          <p:nvSpPr>
            <p:cNvPr id="17" name="Rectangle 16">
              <a:extLst>
                <a:ext uri="{FF2B5EF4-FFF2-40B4-BE49-F238E27FC236}">
                  <a16:creationId xmlns:a16="http://schemas.microsoft.com/office/drawing/2014/main" id="{814C7B78-A7C7-5E47-AF07-BE4335B7F854}"/>
                </a:ext>
              </a:extLst>
            </p:cNvPr>
            <p:cNvSpPr/>
            <p:nvPr/>
          </p:nvSpPr>
          <p:spPr>
            <a:xfrm>
              <a:off x="8997094" y="1310519"/>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4330E6-CE37-DC48-928F-3F57219F2E6E}"/>
                </a:ext>
              </a:extLst>
            </p:cNvPr>
            <p:cNvSpPr/>
            <p:nvPr/>
          </p:nvSpPr>
          <p:spPr>
            <a:xfrm>
              <a:off x="9549226" y="1732993"/>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086C109-4169-784C-9D5C-7275E0A06F7F}"/>
                </a:ext>
              </a:extLst>
            </p:cNvPr>
            <p:cNvSpPr/>
            <p:nvPr/>
          </p:nvSpPr>
          <p:spPr>
            <a:xfrm>
              <a:off x="9176133" y="2018273"/>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9C26008-E70E-9F48-AA7E-39D277B16E25}"/>
                </a:ext>
              </a:extLst>
            </p:cNvPr>
            <p:cNvSpPr/>
            <p:nvPr/>
          </p:nvSpPr>
          <p:spPr>
            <a:xfrm>
              <a:off x="10013093" y="2154082"/>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13B26889-EC27-444D-B180-BE854E5B15E0}"/>
                </a:ext>
              </a:extLst>
            </p:cNvPr>
            <p:cNvCxnSpPr>
              <a:cxnSpLocks/>
            </p:cNvCxnSpPr>
            <p:nvPr/>
          </p:nvCxnSpPr>
          <p:spPr>
            <a:xfrm>
              <a:off x="10128683" y="2441792"/>
              <a:ext cx="895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A02AE1-7D50-C047-8944-CF0590388425}"/>
                </a:ext>
              </a:extLst>
            </p:cNvPr>
            <p:cNvCxnSpPr>
              <a:cxnSpLocks/>
            </p:cNvCxnSpPr>
            <p:nvPr/>
          </p:nvCxnSpPr>
          <p:spPr>
            <a:xfrm>
              <a:off x="10155261" y="2975278"/>
              <a:ext cx="89506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67183B1-BA64-3849-A430-F984E1BF703B}"/>
                </a:ext>
              </a:extLst>
            </p:cNvPr>
            <p:cNvSpPr txBox="1"/>
            <p:nvPr/>
          </p:nvSpPr>
          <p:spPr>
            <a:xfrm>
              <a:off x="8297769" y="3115393"/>
              <a:ext cx="707392" cy="629036"/>
            </a:xfrm>
            <a:prstGeom prst="rect">
              <a:avLst/>
            </a:prstGeom>
            <a:noFill/>
          </p:spPr>
          <p:txBody>
            <a:bodyPr wrap="square" rtlCol="0">
              <a:spAutoFit/>
            </a:bodyPr>
            <a:lstStyle/>
            <a:p>
              <a:pPr algn="ctr"/>
              <a:r>
                <a:rPr lang="en-US" sz="2400" dirty="0"/>
                <a:t>😂</a:t>
              </a:r>
            </a:p>
          </p:txBody>
        </p:sp>
        <p:sp>
          <p:nvSpPr>
            <p:cNvPr id="24" name="TextBox 23">
              <a:extLst>
                <a:ext uri="{FF2B5EF4-FFF2-40B4-BE49-F238E27FC236}">
                  <a16:creationId xmlns:a16="http://schemas.microsoft.com/office/drawing/2014/main" id="{B657CD80-DDEC-D844-84B4-0DA99583B88A}"/>
                </a:ext>
              </a:extLst>
            </p:cNvPr>
            <p:cNvSpPr txBox="1"/>
            <p:nvPr/>
          </p:nvSpPr>
          <p:spPr>
            <a:xfrm>
              <a:off x="10394059" y="2252739"/>
              <a:ext cx="500218" cy="461666"/>
            </a:xfrm>
            <a:prstGeom prst="rect">
              <a:avLst/>
            </a:prstGeom>
            <a:noFill/>
          </p:spPr>
          <p:txBody>
            <a:bodyPr wrap="square" rtlCol="0">
              <a:spAutoFit/>
            </a:bodyPr>
            <a:lstStyle/>
            <a:p>
              <a:pPr algn="ctr"/>
              <a:r>
                <a:rPr lang="en-US" sz="2400" dirty="0"/>
                <a:t>🔴</a:t>
              </a:r>
            </a:p>
          </p:txBody>
        </p:sp>
        <p:cxnSp>
          <p:nvCxnSpPr>
            <p:cNvPr id="25" name="Straight Connector 24">
              <a:extLst>
                <a:ext uri="{FF2B5EF4-FFF2-40B4-BE49-F238E27FC236}">
                  <a16:creationId xmlns:a16="http://schemas.microsoft.com/office/drawing/2014/main" id="{A20F0554-1A93-674E-9F5B-B3029D26936F}"/>
                </a:ext>
              </a:extLst>
            </p:cNvPr>
            <p:cNvCxnSpPr>
              <a:cxnSpLocks/>
            </p:cNvCxnSpPr>
            <p:nvPr/>
          </p:nvCxnSpPr>
          <p:spPr>
            <a:xfrm>
              <a:off x="8181286" y="3019506"/>
              <a:ext cx="895060" cy="0"/>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13713A5-12D0-EC43-9A1A-50D94996709C}"/>
                </a:ext>
              </a:extLst>
            </p:cNvPr>
            <p:cNvSpPr/>
            <p:nvPr/>
          </p:nvSpPr>
          <p:spPr>
            <a:xfrm>
              <a:off x="8975293" y="2809576"/>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467B0EA-F97E-664C-8FED-82F9962A87C7}"/>
                </a:ext>
              </a:extLst>
            </p:cNvPr>
            <p:cNvSpPr/>
            <p:nvPr/>
          </p:nvSpPr>
          <p:spPr>
            <a:xfrm>
              <a:off x="9198808" y="3106298"/>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4C49C28-10FD-9446-8BB0-4D6A7280A090}"/>
                </a:ext>
              </a:extLst>
            </p:cNvPr>
            <p:cNvSpPr/>
            <p:nvPr/>
          </p:nvSpPr>
          <p:spPr>
            <a:xfrm>
              <a:off x="8378765" y="3479800"/>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EC7C420-0AD3-CB41-A089-A00BDB08DC4F}"/>
                </a:ext>
              </a:extLst>
            </p:cNvPr>
            <p:cNvSpPr/>
            <p:nvPr/>
          </p:nvSpPr>
          <p:spPr>
            <a:xfrm>
              <a:off x="8810196" y="4048090"/>
              <a:ext cx="1162042" cy="1144776"/>
            </a:xfrm>
            <a:prstGeom prst="rect">
              <a:avLst/>
            </a:prstGeom>
            <a:solidFill>
              <a:schemeClr val="bg1">
                <a:lumMod val="95000"/>
              </a:schemeClr>
            </a:solidFill>
            <a:ln>
              <a:solidFill>
                <a:srgbClr val="5CA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4716F094-E414-E044-A24A-BD546A8D8276}"/>
                </a:ext>
              </a:extLst>
            </p:cNvPr>
            <p:cNvCxnSpPr>
              <a:cxnSpLocks/>
            </p:cNvCxnSpPr>
            <p:nvPr/>
          </p:nvCxnSpPr>
          <p:spPr>
            <a:xfrm>
              <a:off x="8925786" y="4335800"/>
              <a:ext cx="895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5836FAF-C2CC-D54D-BEEA-76931FDB87A7}"/>
                </a:ext>
              </a:extLst>
            </p:cNvPr>
            <p:cNvCxnSpPr>
              <a:cxnSpLocks/>
            </p:cNvCxnSpPr>
            <p:nvPr/>
          </p:nvCxnSpPr>
          <p:spPr>
            <a:xfrm>
              <a:off x="8952364" y="4869286"/>
              <a:ext cx="895060"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8A3F715-3F79-944B-A2A8-8FD6F82A8790}"/>
                </a:ext>
              </a:extLst>
            </p:cNvPr>
            <p:cNvSpPr txBox="1"/>
            <p:nvPr/>
          </p:nvSpPr>
          <p:spPr>
            <a:xfrm>
              <a:off x="9338545" y="4652699"/>
              <a:ext cx="761800" cy="461666"/>
            </a:xfrm>
            <a:prstGeom prst="rect">
              <a:avLst/>
            </a:prstGeom>
            <a:noFill/>
          </p:spPr>
          <p:txBody>
            <a:bodyPr wrap="square" rtlCol="0">
              <a:spAutoFit/>
            </a:bodyPr>
            <a:lstStyle/>
            <a:p>
              <a:pPr algn="ctr"/>
              <a:r>
                <a:rPr lang="en-US" sz="2400" dirty="0"/>
                <a:t>🌊</a:t>
              </a:r>
            </a:p>
          </p:txBody>
        </p:sp>
        <p:sp>
          <p:nvSpPr>
            <p:cNvPr id="33" name="Rectangle 32">
              <a:extLst>
                <a:ext uri="{FF2B5EF4-FFF2-40B4-BE49-F238E27FC236}">
                  <a16:creationId xmlns:a16="http://schemas.microsoft.com/office/drawing/2014/main" id="{CC938337-3E10-D847-96F1-59B8F5B544BE}"/>
                </a:ext>
              </a:extLst>
            </p:cNvPr>
            <p:cNvSpPr/>
            <p:nvPr/>
          </p:nvSpPr>
          <p:spPr>
            <a:xfrm>
              <a:off x="8834211" y="4114755"/>
              <a:ext cx="492444" cy="461665"/>
            </a:xfrm>
            <a:prstGeom prst="rect">
              <a:avLst/>
            </a:prstGeom>
          </p:spPr>
          <p:txBody>
            <a:bodyPr wrap="none">
              <a:spAutoFit/>
            </a:bodyPr>
            <a:lstStyle/>
            <a:p>
              <a:pPr algn="ctr"/>
              <a:r>
                <a:rPr lang="en-US" sz="2400" dirty="0"/>
                <a:t>🗳</a:t>
              </a:r>
            </a:p>
          </p:txBody>
        </p:sp>
        <p:cxnSp>
          <p:nvCxnSpPr>
            <p:cNvPr id="34" name="Straight Connector 33">
              <a:extLst>
                <a:ext uri="{FF2B5EF4-FFF2-40B4-BE49-F238E27FC236}">
                  <a16:creationId xmlns:a16="http://schemas.microsoft.com/office/drawing/2014/main" id="{86FBE686-8C48-444C-AFE2-CE30BD4A454F}"/>
                </a:ext>
              </a:extLst>
            </p:cNvPr>
            <p:cNvCxnSpPr>
              <a:cxnSpLocks/>
            </p:cNvCxnSpPr>
            <p:nvPr/>
          </p:nvCxnSpPr>
          <p:spPr>
            <a:xfrm>
              <a:off x="8952364" y="4618805"/>
              <a:ext cx="895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61655BE-2CAA-EE4D-A61C-638932BB12DA}"/>
                </a:ext>
              </a:extLst>
            </p:cNvPr>
            <p:cNvCxnSpPr>
              <a:cxnSpLocks/>
            </p:cNvCxnSpPr>
            <p:nvPr/>
          </p:nvCxnSpPr>
          <p:spPr>
            <a:xfrm>
              <a:off x="10122063" y="2711311"/>
              <a:ext cx="895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6B01298-4E3E-6B4A-8E82-61C8DC62A6E4}"/>
                </a:ext>
              </a:extLst>
            </p:cNvPr>
            <p:cNvCxnSpPr>
              <a:cxnSpLocks/>
            </p:cNvCxnSpPr>
            <p:nvPr/>
          </p:nvCxnSpPr>
          <p:spPr>
            <a:xfrm>
              <a:off x="8557631" y="3744429"/>
              <a:ext cx="895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8B537FE-1618-1447-9F4B-D5C812BFCBD3}"/>
                </a:ext>
              </a:extLst>
            </p:cNvPr>
            <p:cNvCxnSpPr>
              <a:cxnSpLocks/>
            </p:cNvCxnSpPr>
            <p:nvPr/>
          </p:nvCxnSpPr>
          <p:spPr>
            <a:xfrm>
              <a:off x="9419984" y="2388403"/>
              <a:ext cx="598922"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6EE3591-748D-384D-B9BC-066235737BE1}"/>
                </a:ext>
              </a:extLst>
            </p:cNvPr>
            <p:cNvSpPr/>
            <p:nvPr/>
          </p:nvSpPr>
          <p:spPr>
            <a:xfrm>
              <a:off x="10425880" y="2851778"/>
              <a:ext cx="468397" cy="369332"/>
            </a:xfrm>
            <a:prstGeom prst="rect">
              <a:avLst/>
            </a:prstGeom>
          </p:spPr>
          <p:txBody>
            <a:bodyPr wrap="none">
              <a:spAutoFit/>
            </a:bodyPr>
            <a:lstStyle/>
            <a:p>
              <a:pPr algn="ctr"/>
              <a:r>
                <a:rPr lang="en-US" dirty="0"/>
                <a:t> ✝️</a:t>
              </a:r>
            </a:p>
          </p:txBody>
        </p:sp>
        <p:cxnSp>
          <p:nvCxnSpPr>
            <p:cNvPr id="39" name="Straight Connector 38">
              <a:extLst>
                <a:ext uri="{FF2B5EF4-FFF2-40B4-BE49-F238E27FC236}">
                  <a16:creationId xmlns:a16="http://schemas.microsoft.com/office/drawing/2014/main" id="{BE4DD3A2-586B-ED42-BA79-4D95FF5070A0}"/>
                </a:ext>
              </a:extLst>
            </p:cNvPr>
            <p:cNvCxnSpPr>
              <a:cxnSpLocks/>
            </p:cNvCxnSpPr>
            <p:nvPr/>
          </p:nvCxnSpPr>
          <p:spPr>
            <a:xfrm>
              <a:off x="9391217" y="2711311"/>
              <a:ext cx="5989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3BE1031-54BA-0A4F-87A3-ADCF5B18D9C8}"/>
                </a:ext>
              </a:extLst>
            </p:cNvPr>
            <p:cNvCxnSpPr>
              <a:cxnSpLocks/>
            </p:cNvCxnSpPr>
            <p:nvPr/>
          </p:nvCxnSpPr>
          <p:spPr>
            <a:xfrm>
              <a:off x="9373316" y="3429000"/>
              <a:ext cx="5989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062BD0D-A742-5643-9AC7-A0FC56492941}"/>
                </a:ext>
              </a:extLst>
            </p:cNvPr>
            <p:cNvCxnSpPr>
              <a:cxnSpLocks/>
            </p:cNvCxnSpPr>
            <p:nvPr/>
          </p:nvCxnSpPr>
          <p:spPr>
            <a:xfrm>
              <a:off x="9540807" y="3680577"/>
              <a:ext cx="5989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9C84472-6359-A247-AE11-5CAC3B9B9964}"/>
                </a:ext>
              </a:extLst>
            </p:cNvPr>
            <p:cNvCxnSpPr>
              <a:cxnSpLocks/>
            </p:cNvCxnSpPr>
            <p:nvPr/>
          </p:nvCxnSpPr>
          <p:spPr>
            <a:xfrm>
              <a:off x="8533092" y="3964981"/>
              <a:ext cx="8950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AB1CC7F-A07D-1C46-A611-D913D27B18C3}"/>
                </a:ext>
              </a:extLst>
            </p:cNvPr>
            <p:cNvCxnSpPr>
              <a:cxnSpLocks/>
            </p:cNvCxnSpPr>
            <p:nvPr/>
          </p:nvCxnSpPr>
          <p:spPr>
            <a:xfrm>
              <a:off x="9141300" y="1635018"/>
              <a:ext cx="895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7460088-775B-524A-8BE3-4DE3FC3F75AA}"/>
                </a:ext>
              </a:extLst>
            </p:cNvPr>
            <p:cNvCxnSpPr>
              <a:cxnSpLocks/>
            </p:cNvCxnSpPr>
            <p:nvPr/>
          </p:nvCxnSpPr>
          <p:spPr>
            <a:xfrm>
              <a:off x="8085423" y="1866925"/>
              <a:ext cx="895337"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CD7F6FD-C8C9-1B48-97A6-25ED25A258D6}"/>
                </a:ext>
              </a:extLst>
            </p:cNvPr>
            <p:cNvSpPr txBox="1"/>
            <p:nvPr/>
          </p:nvSpPr>
          <p:spPr>
            <a:xfrm>
              <a:off x="8384041" y="1657139"/>
              <a:ext cx="707392" cy="461665"/>
            </a:xfrm>
            <a:prstGeom prst="rect">
              <a:avLst/>
            </a:prstGeom>
            <a:noFill/>
          </p:spPr>
          <p:txBody>
            <a:bodyPr wrap="square" rtlCol="0">
              <a:spAutoFit/>
            </a:bodyPr>
            <a:lstStyle/>
            <a:p>
              <a:pPr algn="ctr"/>
              <a:r>
                <a:rPr lang="en-US" sz="2400" dirty="0"/>
                <a:t>🏳️‍🌈</a:t>
              </a:r>
            </a:p>
          </p:txBody>
        </p:sp>
        <p:cxnSp>
          <p:nvCxnSpPr>
            <p:cNvPr id="46" name="Straight Connector 45">
              <a:extLst>
                <a:ext uri="{FF2B5EF4-FFF2-40B4-BE49-F238E27FC236}">
                  <a16:creationId xmlns:a16="http://schemas.microsoft.com/office/drawing/2014/main" id="{D6BA0306-69FE-BD4D-B1DE-15367A7235DA}"/>
                </a:ext>
              </a:extLst>
            </p:cNvPr>
            <p:cNvCxnSpPr>
              <a:cxnSpLocks/>
            </p:cNvCxnSpPr>
            <p:nvPr/>
          </p:nvCxnSpPr>
          <p:spPr>
            <a:xfrm>
              <a:off x="9192100" y="1863618"/>
              <a:ext cx="364214"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B4F7DEC-9D5C-A046-A165-D12F0164B0FE}"/>
                </a:ext>
              </a:extLst>
            </p:cNvPr>
            <p:cNvSpPr txBox="1"/>
            <p:nvPr/>
          </p:nvSpPr>
          <p:spPr>
            <a:xfrm>
              <a:off x="9807851" y="3300676"/>
              <a:ext cx="495258" cy="461665"/>
            </a:xfrm>
            <a:prstGeom prst="rect">
              <a:avLst/>
            </a:prstGeom>
            <a:noFill/>
          </p:spPr>
          <p:txBody>
            <a:bodyPr wrap="square" rtlCol="0">
              <a:spAutoFit/>
            </a:bodyPr>
            <a:lstStyle/>
            <a:p>
              <a:pPr algn="ctr"/>
              <a:r>
                <a:rPr lang="en-US" sz="2400" dirty="0"/>
                <a:t>❤️</a:t>
              </a:r>
            </a:p>
          </p:txBody>
        </p:sp>
        <p:cxnSp>
          <p:nvCxnSpPr>
            <p:cNvPr id="48" name="Straight Connector 47">
              <a:extLst>
                <a:ext uri="{FF2B5EF4-FFF2-40B4-BE49-F238E27FC236}">
                  <a16:creationId xmlns:a16="http://schemas.microsoft.com/office/drawing/2014/main" id="{76A0CA7F-84E8-A440-90D3-29DE572C9AC7}"/>
                </a:ext>
              </a:extLst>
            </p:cNvPr>
            <p:cNvCxnSpPr>
              <a:cxnSpLocks/>
            </p:cNvCxnSpPr>
            <p:nvPr/>
          </p:nvCxnSpPr>
          <p:spPr>
            <a:xfrm>
              <a:off x="8533091" y="4251074"/>
              <a:ext cx="2945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6A20794-F545-1F45-B844-67B2755BB666}"/>
                </a:ext>
              </a:extLst>
            </p:cNvPr>
            <p:cNvCxnSpPr>
              <a:cxnSpLocks/>
            </p:cNvCxnSpPr>
            <p:nvPr/>
          </p:nvCxnSpPr>
          <p:spPr>
            <a:xfrm>
              <a:off x="9540807" y="3899618"/>
              <a:ext cx="5989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51F5B19-295E-0C4A-9F13-3F50E69526B3}"/>
                </a:ext>
              </a:extLst>
            </p:cNvPr>
            <p:cNvCxnSpPr>
              <a:cxnSpLocks/>
            </p:cNvCxnSpPr>
            <p:nvPr/>
          </p:nvCxnSpPr>
          <p:spPr>
            <a:xfrm>
              <a:off x="9192191" y="3055492"/>
              <a:ext cx="598922"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D602EC8F-4ECC-304D-A5E0-F9F9840C79B1}"/>
                </a:ext>
              </a:extLst>
            </p:cNvPr>
            <p:cNvSpPr txBox="1"/>
            <p:nvPr/>
          </p:nvSpPr>
          <p:spPr>
            <a:xfrm>
              <a:off x="9348934" y="2254244"/>
              <a:ext cx="500218" cy="461665"/>
            </a:xfrm>
            <a:prstGeom prst="rect">
              <a:avLst/>
            </a:prstGeom>
            <a:noFill/>
          </p:spPr>
          <p:txBody>
            <a:bodyPr wrap="square" rtlCol="0">
              <a:spAutoFit/>
            </a:bodyPr>
            <a:lstStyle/>
            <a:p>
              <a:pPr algn="ctr"/>
              <a:r>
                <a:rPr lang="en-US" sz="2400" dirty="0"/>
                <a:t>👇🏼</a:t>
              </a:r>
            </a:p>
          </p:txBody>
        </p:sp>
      </p:grpSp>
    </p:spTree>
    <p:extLst>
      <p:ext uri="{BB962C8B-B14F-4D97-AF65-F5344CB8AC3E}">
        <p14:creationId xmlns:p14="http://schemas.microsoft.com/office/powerpoint/2010/main" val="13879537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6545-2C38-724E-803B-B724190BE1EB}"/>
              </a:ext>
            </a:extLst>
          </p:cNvPr>
          <p:cNvSpPr>
            <a:spLocks noGrp="1"/>
          </p:cNvSpPr>
          <p:nvPr>
            <p:ph type="title"/>
          </p:nvPr>
        </p:nvSpPr>
        <p:spPr>
          <a:xfrm>
            <a:off x="484909" y="365126"/>
            <a:ext cx="11529882" cy="819068"/>
          </a:xfrm>
        </p:spPr>
        <p:txBody>
          <a:bodyPr/>
          <a:lstStyle/>
          <a:p>
            <a:r>
              <a:rPr lang="en-US" dirty="0"/>
              <a:t>RQ 1: Baseline emoji use, and documents</a:t>
            </a:r>
          </a:p>
        </p:txBody>
      </p:sp>
      <p:sp>
        <p:nvSpPr>
          <p:cNvPr id="3" name="Content Placeholder 2">
            <a:extLst>
              <a:ext uri="{FF2B5EF4-FFF2-40B4-BE49-F238E27FC236}">
                <a16:creationId xmlns:a16="http://schemas.microsoft.com/office/drawing/2014/main" id="{0F042CA3-B06A-7A4C-A365-BC5DF4392086}"/>
              </a:ext>
            </a:extLst>
          </p:cNvPr>
          <p:cNvSpPr>
            <a:spLocks noGrp="1"/>
          </p:cNvSpPr>
          <p:nvPr>
            <p:ph idx="1"/>
          </p:nvPr>
        </p:nvSpPr>
        <p:spPr>
          <a:xfrm>
            <a:off x="1224258" y="1462678"/>
            <a:ext cx="6143951" cy="4135485"/>
          </a:xfrm>
        </p:spPr>
        <p:txBody>
          <a:bodyPr>
            <a:normAutofit/>
          </a:bodyPr>
          <a:lstStyle/>
          <a:p>
            <a:r>
              <a:rPr lang="en-US" sz="3000" dirty="0"/>
              <a:t>Not many emoji tweets and users, but there are emoji super users</a:t>
            </a:r>
          </a:p>
          <a:p>
            <a:endParaRPr lang="en-US" sz="3000" dirty="0"/>
          </a:p>
          <a:p>
            <a:r>
              <a:rPr lang="en-US" sz="3000" dirty="0"/>
              <a:t>Differences in emoji use by document type</a:t>
            </a:r>
          </a:p>
          <a:p>
            <a:endParaRPr lang="en-US" sz="3000" dirty="0"/>
          </a:p>
          <a:p>
            <a:r>
              <a:rPr lang="en-US" sz="3000" dirty="0"/>
              <a:t>Most used emojis serve as baseline emojis for comparison</a:t>
            </a:r>
          </a:p>
        </p:txBody>
      </p:sp>
      <p:sp>
        <p:nvSpPr>
          <p:cNvPr id="4" name="Slide Number Placeholder 3">
            <a:extLst>
              <a:ext uri="{FF2B5EF4-FFF2-40B4-BE49-F238E27FC236}">
                <a16:creationId xmlns:a16="http://schemas.microsoft.com/office/drawing/2014/main" id="{09A5B5AB-8B7A-B740-A1BB-5A9D27BAB09E}"/>
              </a:ext>
            </a:extLst>
          </p:cNvPr>
          <p:cNvSpPr>
            <a:spLocks noGrp="1"/>
          </p:cNvSpPr>
          <p:nvPr>
            <p:ph type="sldNum" sz="quarter" idx="12"/>
          </p:nvPr>
        </p:nvSpPr>
        <p:spPr/>
        <p:txBody>
          <a:bodyPr/>
          <a:lstStyle/>
          <a:p>
            <a:fld id="{509ED41B-A701-EF47-BA86-EA0555D5FDC7}" type="slidenum">
              <a:rPr lang="en-US" smtClean="0"/>
              <a:t>56</a:t>
            </a:fld>
            <a:endParaRPr lang="en-US"/>
          </a:p>
        </p:txBody>
      </p:sp>
      <p:pic>
        <p:nvPicPr>
          <p:cNvPr id="8" name="Picture 7">
            <a:extLst>
              <a:ext uri="{FF2B5EF4-FFF2-40B4-BE49-F238E27FC236}">
                <a16:creationId xmlns:a16="http://schemas.microsoft.com/office/drawing/2014/main" id="{3D17B335-ABE3-F04E-892B-E1BFE7CE4E9F}"/>
              </a:ext>
            </a:extLst>
          </p:cNvPr>
          <p:cNvPicPr>
            <a:picLocks noChangeAspect="1"/>
          </p:cNvPicPr>
          <p:nvPr/>
        </p:nvPicPr>
        <p:blipFill>
          <a:blip r:embed="rId2"/>
          <a:stretch>
            <a:fillRect/>
          </a:stretch>
        </p:blipFill>
        <p:spPr>
          <a:xfrm>
            <a:off x="7755397" y="1258072"/>
            <a:ext cx="3772795" cy="1919638"/>
          </a:xfrm>
          <a:prstGeom prst="rect">
            <a:avLst/>
          </a:prstGeom>
        </p:spPr>
      </p:pic>
      <p:pic>
        <p:nvPicPr>
          <p:cNvPr id="9" name="Picture 8">
            <a:extLst>
              <a:ext uri="{FF2B5EF4-FFF2-40B4-BE49-F238E27FC236}">
                <a16:creationId xmlns:a16="http://schemas.microsoft.com/office/drawing/2014/main" id="{A41B369C-6382-3D4A-BC1A-DBEFE03AFC37}"/>
              </a:ext>
            </a:extLst>
          </p:cNvPr>
          <p:cNvPicPr>
            <a:picLocks noChangeAspect="1"/>
          </p:cNvPicPr>
          <p:nvPr/>
        </p:nvPicPr>
        <p:blipFill>
          <a:blip r:embed="rId3"/>
          <a:stretch>
            <a:fillRect/>
          </a:stretch>
        </p:blipFill>
        <p:spPr>
          <a:xfrm>
            <a:off x="7948225" y="3251588"/>
            <a:ext cx="3382383" cy="1789906"/>
          </a:xfrm>
          <a:prstGeom prst="rect">
            <a:avLst/>
          </a:prstGeom>
        </p:spPr>
      </p:pic>
      <p:sp>
        <p:nvSpPr>
          <p:cNvPr id="10" name="TextBox 9">
            <a:extLst>
              <a:ext uri="{FF2B5EF4-FFF2-40B4-BE49-F238E27FC236}">
                <a16:creationId xmlns:a16="http://schemas.microsoft.com/office/drawing/2014/main" id="{113EE25F-95F8-3945-A818-E7D9B011A614}"/>
              </a:ext>
            </a:extLst>
          </p:cNvPr>
          <p:cNvSpPr txBox="1"/>
          <p:nvPr/>
        </p:nvSpPr>
        <p:spPr>
          <a:xfrm>
            <a:off x="7647429" y="5368201"/>
            <a:ext cx="3983974" cy="477054"/>
          </a:xfrm>
          <a:prstGeom prst="rect">
            <a:avLst/>
          </a:prstGeom>
          <a:noFill/>
        </p:spPr>
        <p:txBody>
          <a:bodyPr wrap="square" rtlCol="0">
            <a:spAutoFit/>
          </a:bodyPr>
          <a:lstStyle/>
          <a:p>
            <a:r>
              <a:rPr lang="en-US" sz="2500" dirty="0">
                <a:sym typeface="Apple Color Emoji" pitchFamily="2" charset="0"/>
              </a:rPr>
              <a:t>😂</a:t>
            </a:r>
            <a:r>
              <a:rPr lang="en-US" sz="2500" dirty="0"/>
              <a:t> </a:t>
            </a:r>
            <a:r>
              <a:rPr lang="en-US" sz="2500" dirty="0">
                <a:sym typeface="Apple Color Emoji" pitchFamily="2" charset="0"/>
              </a:rPr>
              <a:t>😩</a:t>
            </a:r>
            <a:r>
              <a:rPr lang="en-US" sz="2500" dirty="0"/>
              <a:t> </a:t>
            </a:r>
            <a:r>
              <a:rPr lang="en-US" sz="2500" dirty="0">
                <a:sym typeface="Apple Color Emoji" pitchFamily="2" charset="0"/>
              </a:rPr>
              <a:t>😍</a:t>
            </a:r>
            <a:r>
              <a:rPr lang="en-US" sz="2500" dirty="0"/>
              <a:t> </a:t>
            </a:r>
            <a:r>
              <a:rPr lang="en-US" sz="2500" dirty="0">
                <a:sym typeface="Apple Color Emoji" pitchFamily="2" charset="0"/>
              </a:rPr>
              <a:t>💯😘</a:t>
            </a:r>
            <a:r>
              <a:rPr lang="en-US" sz="2500" dirty="0"/>
              <a:t> </a:t>
            </a:r>
            <a:r>
              <a:rPr lang="en-US" sz="2500" dirty="0">
                <a:sym typeface="Apple Color Emoji" pitchFamily="2" charset="0"/>
              </a:rPr>
              <a:t>😒</a:t>
            </a:r>
            <a:r>
              <a:rPr lang="en-US" sz="2500" dirty="0"/>
              <a:t> </a:t>
            </a:r>
            <a:r>
              <a:rPr lang="en-US" sz="2500" dirty="0">
                <a:sym typeface="Apple Color Emoji" pitchFamily="2" charset="0"/>
              </a:rPr>
              <a:t>😭 😊 🙌❤️</a:t>
            </a:r>
            <a:endParaRPr lang="en-US" sz="2500" dirty="0"/>
          </a:p>
        </p:txBody>
      </p:sp>
    </p:spTree>
    <p:extLst>
      <p:ext uri="{BB962C8B-B14F-4D97-AF65-F5344CB8AC3E}">
        <p14:creationId xmlns:p14="http://schemas.microsoft.com/office/powerpoint/2010/main" val="2197314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A0387-BB6B-B34E-A900-299ADD428E30}"/>
              </a:ext>
            </a:extLst>
          </p:cNvPr>
          <p:cNvSpPr>
            <a:spLocks noGrp="1"/>
          </p:cNvSpPr>
          <p:nvPr>
            <p:ph type="title"/>
          </p:nvPr>
        </p:nvSpPr>
        <p:spPr/>
        <p:txBody>
          <a:bodyPr/>
          <a:lstStyle/>
          <a:p>
            <a:r>
              <a:rPr lang="en-US" dirty="0"/>
              <a:t>RQ 1: User baseline trends of behavior</a:t>
            </a:r>
          </a:p>
        </p:txBody>
      </p:sp>
      <p:sp>
        <p:nvSpPr>
          <p:cNvPr id="4" name="Slide Number Placeholder 3">
            <a:extLst>
              <a:ext uri="{FF2B5EF4-FFF2-40B4-BE49-F238E27FC236}">
                <a16:creationId xmlns:a16="http://schemas.microsoft.com/office/drawing/2014/main" id="{56091EAE-2EC6-7440-9BBA-66B306CFCFEF}"/>
              </a:ext>
            </a:extLst>
          </p:cNvPr>
          <p:cNvSpPr>
            <a:spLocks noGrp="1"/>
          </p:cNvSpPr>
          <p:nvPr>
            <p:ph type="sldNum" sz="quarter" idx="12"/>
          </p:nvPr>
        </p:nvSpPr>
        <p:spPr/>
        <p:txBody>
          <a:bodyPr/>
          <a:lstStyle/>
          <a:p>
            <a:fld id="{509ED41B-A701-EF47-BA86-EA0555D5FDC7}" type="slidenum">
              <a:rPr lang="en-US" smtClean="0"/>
              <a:t>57</a:t>
            </a:fld>
            <a:endParaRPr lang="en-US"/>
          </a:p>
        </p:txBody>
      </p:sp>
      <p:pic>
        <p:nvPicPr>
          <p:cNvPr id="7" name="Picture 6">
            <a:extLst>
              <a:ext uri="{FF2B5EF4-FFF2-40B4-BE49-F238E27FC236}">
                <a16:creationId xmlns:a16="http://schemas.microsoft.com/office/drawing/2014/main" id="{3DB809B6-3DB7-D549-B713-C4F3DEDEBBDE}"/>
              </a:ext>
            </a:extLst>
          </p:cNvPr>
          <p:cNvPicPr/>
          <p:nvPr/>
        </p:nvPicPr>
        <p:blipFill rotWithShape="1">
          <a:blip r:embed="rId2" cstate="print">
            <a:extLst>
              <a:ext uri="{28A0092B-C50C-407E-A947-70E740481C1C}">
                <a14:useLocalDpi xmlns:a14="http://schemas.microsoft.com/office/drawing/2010/main" val="0"/>
              </a:ext>
            </a:extLst>
          </a:blip>
          <a:srcRect l="2791" t="9268" r="6037"/>
          <a:stretch/>
        </p:blipFill>
        <p:spPr bwMode="auto">
          <a:xfrm>
            <a:off x="5863562" y="1645412"/>
            <a:ext cx="5923223" cy="2854357"/>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E00DC444-5849-E142-A482-DC316F35169D}"/>
              </a:ext>
            </a:extLst>
          </p:cNvPr>
          <p:cNvSpPr txBox="1"/>
          <p:nvPr/>
        </p:nvSpPr>
        <p:spPr>
          <a:xfrm>
            <a:off x="1759744" y="5264468"/>
            <a:ext cx="8672512" cy="923330"/>
          </a:xfrm>
          <a:prstGeom prst="rect">
            <a:avLst/>
          </a:prstGeom>
          <a:noFill/>
        </p:spPr>
        <p:txBody>
          <a:bodyPr wrap="square" rtlCol="0">
            <a:spAutoFit/>
          </a:bodyPr>
          <a:lstStyle/>
          <a:p>
            <a:r>
              <a:rPr lang="en-US" b="1" dirty="0"/>
              <a:t>Swartz</a:t>
            </a:r>
            <a:r>
              <a:rPr lang="en-US" dirty="0"/>
              <a:t>, </a:t>
            </a:r>
            <a:r>
              <a:rPr lang="en-US" b="1" dirty="0"/>
              <a:t>M</a:t>
            </a:r>
            <a:r>
              <a:rPr lang="en-US" dirty="0"/>
              <a:t>., &amp; Crooks, A. (2020). Comparison of Emoji Use in Names, Profiles, and Tweets. In </a:t>
            </a:r>
            <a:r>
              <a:rPr lang="en-US" i="1" dirty="0"/>
              <a:t>2020 IEEE 14th International Conference on Semantic Computing (ICSC ‘20)</a:t>
            </a:r>
            <a:r>
              <a:rPr lang="en-US" dirty="0"/>
              <a:t> (pp. 375-380). IEEE.</a:t>
            </a:r>
          </a:p>
        </p:txBody>
      </p:sp>
      <p:sp>
        <p:nvSpPr>
          <p:cNvPr id="8" name="Content Placeholder 2">
            <a:extLst>
              <a:ext uri="{FF2B5EF4-FFF2-40B4-BE49-F238E27FC236}">
                <a16:creationId xmlns:a16="http://schemas.microsoft.com/office/drawing/2014/main" id="{E3193A16-74CF-9F4A-AF7E-9129D0F6EF69}"/>
              </a:ext>
            </a:extLst>
          </p:cNvPr>
          <p:cNvSpPr>
            <a:spLocks noGrp="1"/>
          </p:cNvSpPr>
          <p:nvPr>
            <p:ph idx="1"/>
          </p:nvPr>
        </p:nvSpPr>
        <p:spPr>
          <a:xfrm>
            <a:off x="617432" y="1645412"/>
            <a:ext cx="5094256" cy="3859065"/>
          </a:xfrm>
        </p:spPr>
        <p:txBody>
          <a:bodyPr/>
          <a:lstStyle/>
          <a:p>
            <a:r>
              <a:rPr lang="en-US" dirty="0"/>
              <a:t>Most emoji users had 1-4 emojis in a tweet</a:t>
            </a:r>
          </a:p>
          <a:p>
            <a:r>
              <a:rPr lang="en-US" dirty="0"/>
              <a:t>Across their tweets, emojis mainly came from the same few groups</a:t>
            </a:r>
          </a:p>
          <a:p>
            <a:r>
              <a:rPr lang="en-US" dirty="0"/>
              <a:t>Emoji super users: used more emojis, more variety, and had a higher percent of  </a:t>
            </a:r>
          </a:p>
        </p:txBody>
      </p:sp>
      <p:sp>
        <p:nvSpPr>
          <p:cNvPr id="10" name="TextBox 9">
            <a:extLst>
              <a:ext uri="{FF2B5EF4-FFF2-40B4-BE49-F238E27FC236}">
                <a16:creationId xmlns:a16="http://schemas.microsoft.com/office/drawing/2014/main" id="{4924E114-373F-C349-8FBA-21075444EE2B}"/>
              </a:ext>
            </a:extLst>
          </p:cNvPr>
          <p:cNvSpPr txBox="1"/>
          <p:nvPr/>
        </p:nvSpPr>
        <p:spPr>
          <a:xfrm>
            <a:off x="7467376" y="4559381"/>
            <a:ext cx="3725065" cy="276999"/>
          </a:xfrm>
          <a:prstGeom prst="rect">
            <a:avLst/>
          </a:prstGeom>
          <a:noFill/>
        </p:spPr>
        <p:txBody>
          <a:bodyPr wrap="square" rtlCol="0">
            <a:spAutoFit/>
          </a:bodyPr>
          <a:lstStyle/>
          <a:p>
            <a:r>
              <a:rPr lang="en-US" sz="1200" dirty="0">
                <a:solidFill>
                  <a:schemeClr val="bg1">
                    <a:lumMod val="50000"/>
                  </a:schemeClr>
                </a:solidFill>
              </a:rPr>
              <a:t>Data associated with 2018 U.S. midterm election tweets</a:t>
            </a:r>
          </a:p>
        </p:txBody>
      </p:sp>
      <p:sp>
        <p:nvSpPr>
          <p:cNvPr id="11" name="TextBox 10">
            <a:extLst>
              <a:ext uri="{FF2B5EF4-FFF2-40B4-BE49-F238E27FC236}">
                <a16:creationId xmlns:a16="http://schemas.microsoft.com/office/drawing/2014/main" id="{46CA8B9D-2B71-E741-8D98-1CC150809094}"/>
              </a:ext>
            </a:extLst>
          </p:cNvPr>
          <p:cNvSpPr txBox="1"/>
          <p:nvPr/>
        </p:nvSpPr>
        <p:spPr>
          <a:xfrm>
            <a:off x="233053" y="1184194"/>
            <a:ext cx="4492487" cy="615553"/>
          </a:xfrm>
          <a:prstGeom prst="rect">
            <a:avLst/>
          </a:prstGeom>
          <a:noFill/>
        </p:spPr>
        <p:txBody>
          <a:bodyPr wrap="square" rtlCol="0">
            <a:spAutoFit/>
          </a:bodyPr>
          <a:lstStyle/>
          <a:p>
            <a:r>
              <a:rPr lang="en-US" sz="3400" dirty="0"/>
              <a:t>Main findings:</a:t>
            </a:r>
          </a:p>
        </p:txBody>
      </p:sp>
    </p:spTree>
    <p:extLst>
      <p:ext uri="{BB962C8B-B14F-4D97-AF65-F5344CB8AC3E}">
        <p14:creationId xmlns:p14="http://schemas.microsoft.com/office/powerpoint/2010/main" val="32324911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A0387-BB6B-B34E-A900-299ADD428E30}"/>
              </a:ext>
            </a:extLst>
          </p:cNvPr>
          <p:cNvSpPr>
            <a:spLocks noGrp="1"/>
          </p:cNvSpPr>
          <p:nvPr>
            <p:ph type="title"/>
          </p:nvPr>
        </p:nvSpPr>
        <p:spPr>
          <a:xfrm>
            <a:off x="484909" y="365126"/>
            <a:ext cx="11442048" cy="819068"/>
          </a:xfrm>
        </p:spPr>
        <p:txBody>
          <a:bodyPr/>
          <a:lstStyle/>
          <a:p>
            <a:r>
              <a:rPr lang="en-US" dirty="0"/>
              <a:t>RQ 1: Difference by document type</a:t>
            </a:r>
          </a:p>
        </p:txBody>
      </p:sp>
      <p:sp>
        <p:nvSpPr>
          <p:cNvPr id="4" name="Slide Number Placeholder 3">
            <a:extLst>
              <a:ext uri="{FF2B5EF4-FFF2-40B4-BE49-F238E27FC236}">
                <a16:creationId xmlns:a16="http://schemas.microsoft.com/office/drawing/2014/main" id="{56091EAE-2EC6-7440-9BBA-66B306CFCFEF}"/>
              </a:ext>
            </a:extLst>
          </p:cNvPr>
          <p:cNvSpPr>
            <a:spLocks noGrp="1"/>
          </p:cNvSpPr>
          <p:nvPr>
            <p:ph type="sldNum" sz="quarter" idx="12"/>
          </p:nvPr>
        </p:nvSpPr>
        <p:spPr/>
        <p:txBody>
          <a:bodyPr/>
          <a:lstStyle/>
          <a:p>
            <a:fld id="{509ED41B-A701-EF47-BA86-EA0555D5FDC7}" type="slidenum">
              <a:rPr lang="en-US" smtClean="0"/>
              <a:t>58</a:t>
            </a:fld>
            <a:endParaRPr lang="en-US"/>
          </a:p>
        </p:txBody>
      </p:sp>
      <p:pic>
        <p:nvPicPr>
          <p:cNvPr id="7" name="Picture 6">
            <a:extLst>
              <a:ext uri="{FF2B5EF4-FFF2-40B4-BE49-F238E27FC236}">
                <a16:creationId xmlns:a16="http://schemas.microsoft.com/office/drawing/2014/main" id="{DACA3BEB-13B6-FA43-BA01-59698AB182A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2045965" y="3472333"/>
            <a:ext cx="8319933" cy="3014384"/>
          </a:xfrm>
          <a:prstGeom prst="rect">
            <a:avLst/>
          </a:prstGeom>
        </p:spPr>
      </p:pic>
      <p:sp>
        <p:nvSpPr>
          <p:cNvPr id="12" name="Content Placeholder 2">
            <a:extLst>
              <a:ext uri="{FF2B5EF4-FFF2-40B4-BE49-F238E27FC236}">
                <a16:creationId xmlns:a16="http://schemas.microsoft.com/office/drawing/2014/main" id="{0922870A-62EB-0842-BE89-99DB4732F3E4}"/>
              </a:ext>
            </a:extLst>
          </p:cNvPr>
          <p:cNvSpPr txBox="1">
            <a:spLocks/>
          </p:cNvSpPr>
          <p:nvPr/>
        </p:nvSpPr>
        <p:spPr>
          <a:xfrm>
            <a:off x="484909" y="1379051"/>
            <a:ext cx="5160516" cy="2537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Non-retweets (blue) smileys</a:t>
            </a:r>
          </a:p>
          <a:p>
            <a:r>
              <a:rPr lang="en-US" dirty="0"/>
              <a:t>Retweets (orange) symbols</a:t>
            </a:r>
          </a:p>
          <a:p>
            <a:r>
              <a:rPr lang="en-US" dirty="0"/>
              <a:t>Names (yellow) decoration</a:t>
            </a:r>
          </a:p>
          <a:p>
            <a:r>
              <a:rPr lang="en-US" dirty="0"/>
              <a:t>Profiles (green) descriptive</a:t>
            </a:r>
          </a:p>
        </p:txBody>
      </p:sp>
      <p:pic>
        <p:nvPicPr>
          <p:cNvPr id="13" name="Picture 12">
            <a:extLst>
              <a:ext uri="{FF2B5EF4-FFF2-40B4-BE49-F238E27FC236}">
                <a16:creationId xmlns:a16="http://schemas.microsoft.com/office/drawing/2014/main" id="{D198E808-1D12-4145-AF69-5FDEE825307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432204" y="1153186"/>
            <a:ext cx="6423679" cy="2156848"/>
          </a:xfrm>
          <a:prstGeom prst="rect">
            <a:avLst/>
          </a:prstGeom>
        </p:spPr>
      </p:pic>
      <p:sp>
        <p:nvSpPr>
          <p:cNvPr id="14" name="TextBox 13">
            <a:extLst>
              <a:ext uri="{FF2B5EF4-FFF2-40B4-BE49-F238E27FC236}">
                <a16:creationId xmlns:a16="http://schemas.microsoft.com/office/drawing/2014/main" id="{8AA6F642-9C75-0643-B89D-9565F3921693}"/>
              </a:ext>
            </a:extLst>
          </p:cNvPr>
          <p:cNvSpPr txBox="1"/>
          <p:nvPr/>
        </p:nvSpPr>
        <p:spPr>
          <a:xfrm>
            <a:off x="2580861" y="6445593"/>
            <a:ext cx="7250143" cy="369332"/>
          </a:xfrm>
          <a:prstGeom prst="rect">
            <a:avLst/>
          </a:prstGeom>
          <a:noFill/>
        </p:spPr>
        <p:txBody>
          <a:bodyPr wrap="square" rtlCol="0">
            <a:spAutoFit/>
          </a:bodyPr>
          <a:lstStyle/>
          <a:p>
            <a:r>
              <a:rPr lang="en-US" dirty="0">
                <a:solidFill>
                  <a:schemeClr val="bg1">
                    <a:lumMod val="50000"/>
                  </a:schemeClr>
                </a:solidFill>
              </a:rPr>
              <a:t>Data associated with 2018 U.S. midterm election tweets and user profiles</a:t>
            </a:r>
          </a:p>
        </p:txBody>
      </p:sp>
      <p:sp>
        <p:nvSpPr>
          <p:cNvPr id="15" name="TextBox 14">
            <a:extLst>
              <a:ext uri="{FF2B5EF4-FFF2-40B4-BE49-F238E27FC236}">
                <a16:creationId xmlns:a16="http://schemas.microsoft.com/office/drawing/2014/main" id="{F79AC0E0-E491-3447-8AA7-350CFFD4BA8C}"/>
              </a:ext>
            </a:extLst>
          </p:cNvPr>
          <p:cNvSpPr txBox="1"/>
          <p:nvPr/>
        </p:nvSpPr>
        <p:spPr>
          <a:xfrm>
            <a:off x="334617" y="943345"/>
            <a:ext cx="4492487" cy="615553"/>
          </a:xfrm>
          <a:prstGeom prst="rect">
            <a:avLst/>
          </a:prstGeom>
          <a:noFill/>
        </p:spPr>
        <p:txBody>
          <a:bodyPr wrap="square" rtlCol="0">
            <a:spAutoFit/>
          </a:bodyPr>
          <a:lstStyle/>
          <a:p>
            <a:r>
              <a:rPr lang="en-US" sz="3400" dirty="0"/>
              <a:t>Main findings:</a:t>
            </a:r>
          </a:p>
        </p:txBody>
      </p:sp>
    </p:spTree>
    <p:extLst>
      <p:ext uri="{BB962C8B-B14F-4D97-AF65-F5344CB8AC3E}">
        <p14:creationId xmlns:p14="http://schemas.microsoft.com/office/powerpoint/2010/main" val="9781928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A0387-BB6B-B34E-A900-299ADD428E30}"/>
              </a:ext>
            </a:extLst>
          </p:cNvPr>
          <p:cNvSpPr>
            <a:spLocks noGrp="1"/>
          </p:cNvSpPr>
          <p:nvPr>
            <p:ph type="title"/>
          </p:nvPr>
        </p:nvSpPr>
        <p:spPr>
          <a:xfrm>
            <a:off x="484909" y="365126"/>
            <a:ext cx="11442048" cy="819068"/>
          </a:xfrm>
        </p:spPr>
        <p:txBody>
          <a:bodyPr/>
          <a:lstStyle/>
          <a:p>
            <a:r>
              <a:rPr lang="en-US" dirty="0"/>
              <a:t>RQ 1: Baseline emojis</a:t>
            </a:r>
          </a:p>
        </p:txBody>
      </p:sp>
      <p:sp>
        <p:nvSpPr>
          <p:cNvPr id="4" name="Slide Number Placeholder 3">
            <a:extLst>
              <a:ext uri="{FF2B5EF4-FFF2-40B4-BE49-F238E27FC236}">
                <a16:creationId xmlns:a16="http://schemas.microsoft.com/office/drawing/2014/main" id="{56091EAE-2EC6-7440-9BBA-66B306CFCFEF}"/>
              </a:ext>
            </a:extLst>
          </p:cNvPr>
          <p:cNvSpPr>
            <a:spLocks noGrp="1"/>
          </p:cNvSpPr>
          <p:nvPr>
            <p:ph type="sldNum" sz="quarter" idx="12"/>
          </p:nvPr>
        </p:nvSpPr>
        <p:spPr/>
        <p:txBody>
          <a:bodyPr/>
          <a:lstStyle/>
          <a:p>
            <a:fld id="{509ED41B-A701-EF47-BA86-EA0555D5FDC7}" type="slidenum">
              <a:rPr lang="en-US" smtClean="0"/>
              <a:t>59</a:t>
            </a:fld>
            <a:endParaRPr lang="en-US"/>
          </a:p>
        </p:txBody>
      </p:sp>
      <p:sp>
        <p:nvSpPr>
          <p:cNvPr id="9" name="Content Placeholder 2">
            <a:extLst>
              <a:ext uri="{FF2B5EF4-FFF2-40B4-BE49-F238E27FC236}">
                <a16:creationId xmlns:a16="http://schemas.microsoft.com/office/drawing/2014/main" id="{6D4ECDAE-C9EC-4046-A6D7-7C61D51FD33A}"/>
              </a:ext>
            </a:extLst>
          </p:cNvPr>
          <p:cNvSpPr txBox="1">
            <a:spLocks/>
          </p:cNvSpPr>
          <p:nvPr/>
        </p:nvSpPr>
        <p:spPr>
          <a:xfrm>
            <a:off x="704775" y="1404247"/>
            <a:ext cx="11222182" cy="25375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ym typeface="Apple Color Emoji" pitchFamily="2" charset="0"/>
              </a:rPr>
              <a:t>Similar to </a:t>
            </a:r>
            <a:r>
              <a:rPr lang="en-US" dirty="0" err="1">
                <a:sym typeface="Apple Color Emoji" pitchFamily="2" charset="0"/>
              </a:rPr>
              <a:t>emojitracker</a:t>
            </a:r>
            <a:r>
              <a:rPr lang="en-US" dirty="0">
                <a:sym typeface="Apple Color Emoji" pitchFamily="2" charset="0"/>
              </a:rPr>
              <a:t> results, same few emojis used by most users across tweets, collections</a:t>
            </a:r>
          </a:p>
          <a:p>
            <a:r>
              <a:rPr lang="en-US" dirty="0">
                <a:sym typeface="Apple Color Emoji" pitchFamily="2" charset="0"/>
              </a:rPr>
              <a:t>Use them as a baseline for trends  😂</a:t>
            </a:r>
            <a:r>
              <a:rPr lang="en-US" dirty="0"/>
              <a:t> </a:t>
            </a:r>
            <a:r>
              <a:rPr lang="en-US" dirty="0">
                <a:sym typeface="Apple Color Emoji" pitchFamily="2" charset="0"/>
              </a:rPr>
              <a:t>😩</a:t>
            </a:r>
            <a:r>
              <a:rPr lang="en-US" dirty="0"/>
              <a:t> </a:t>
            </a:r>
            <a:r>
              <a:rPr lang="en-US" dirty="0">
                <a:sym typeface="Apple Color Emoji" pitchFamily="2" charset="0"/>
              </a:rPr>
              <a:t>😍</a:t>
            </a:r>
            <a:r>
              <a:rPr lang="en-US" dirty="0"/>
              <a:t> </a:t>
            </a:r>
            <a:r>
              <a:rPr lang="en-US" dirty="0">
                <a:sym typeface="Apple Color Emoji" pitchFamily="2" charset="0"/>
              </a:rPr>
              <a:t>💯😘</a:t>
            </a:r>
            <a:r>
              <a:rPr lang="en-US" dirty="0"/>
              <a:t> </a:t>
            </a:r>
            <a:r>
              <a:rPr lang="en-US" dirty="0">
                <a:sym typeface="Apple Color Emoji" pitchFamily="2" charset="0"/>
              </a:rPr>
              <a:t>😒</a:t>
            </a:r>
            <a:r>
              <a:rPr lang="en-US" dirty="0"/>
              <a:t> </a:t>
            </a:r>
            <a:r>
              <a:rPr lang="en-US" dirty="0">
                <a:sym typeface="Apple Color Emoji" pitchFamily="2" charset="0"/>
              </a:rPr>
              <a:t>😭 😊 🙌❤️</a:t>
            </a:r>
            <a:r>
              <a:rPr lang="en-US" dirty="0"/>
              <a:t> </a:t>
            </a:r>
          </a:p>
        </p:txBody>
      </p:sp>
      <p:pic>
        <p:nvPicPr>
          <p:cNvPr id="14" name="Picture 13">
            <a:extLst>
              <a:ext uri="{FF2B5EF4-FFF2-40B4-BE49-F238E27FC236}">
                <a16:creationId xmlns:a16="http://schemas.microsoft.com/office/drawing/2014/main" id="{213AF480-D9DB-6F46-A2CD-13AC5BD46C53}"/>
              </a:ext>
            </a:extLst>
          </p:cNvPr>
          <p:cNvPicPr/>
          <p:nvPr/>
        </p:nvPicPr>
        <p:blipFill>
          <a:blip r:embed="rId2"/>
          <a:stretch>
            <a:fillRect/>
          </a:stretch>
        </p:blipFill>
        <p:spPr>
          <a:xfrm>
            <a:off x="265043" y="2875723"/>
            <a:ext cx="11829944" cy="2998562"/>
          </a:xfrm>
          <a:prstGeom prst="rect">
            <a:avLst/>
          </a:prstGeom>
        </p:spPr>
      </p:pic>
      <p:sp>
        <p:nvSpPr>
          <p:cNvPr id="3" name="TextBox 2">
            <a:extLst>
              <a:ext uri="{FF2B5EF4-FFF2-40B4-BE49-F238E27FC236}">
                <a16:creationId xmlns:a16="http://schemas.microsoft.com/office/drawing/2014/main" id="{9588D8C2-10C3-4F41-A57E-5218BF38F8C6}"/>
              </a:ext>
            </a:extLst>
          </p:cNvPr>
          <p:cNvSpPr txBox="1"/>
          <p:nvPr/>
        </p:nvSpPr>
        <p:spPr>
          <a:xfrm>
            <a:off x="2812171" y="6076984"/>
            <a:ext cx="6567657" cy="369332"/>
          </a:xfrm>
          <a:prstGeom prst="rect">
            <a:avLst/>
          </a:prstGeom>
          <a:noFill/>
        </p:spPr>
        <p:txBody>
          <a:bodyPr wrap="square" rtlCol="0">
            <a:spAutoFit/>
          </a:bodyPr>
          <a:lstStyle/>
          <a:p>
            <a:r>
              <a:rPr lang="en-US" dirty="0">
                <a:solidFill>
                  <a:schemeClr val="bg1">
                    <a:lumMod val="50000"/>
                  </a:schemeClr>
                </a:solidFill>
              </a:rPr>
              <a:t>Top emojis used in geolocated tweets in Washington DC 2014-2015</a:t>
            </a:r>
          </a:p>
        </p:txBody>
      </p:sp>
      <p:sp>
        <p:nvSpPr>
          <p:cNvPr id="15" name="TextBox 14">
            <a:extLst>
              <a:ext uri="{FF2B5EF4-FFF2-40B4-BE49-F238E27FC236}">
                <a16:creationId xmlns:a16="http://schemas.microsoft.com/office/drawing/2014/main" id="{12728597-489D-8441-94E2-8DE8021A59E5}"/>
              </a:ext>
            </a:extLst>
          </p:cNvPr>
          <p:cNvSpPr txBox="1"/>
          <p:nvPr/>
        </p:nvSpPr>
        <p:spPr>
          <a:xfrm>
            <a:off x="484909" y="943239"/>
            <a:ext cx="4492487" cy="615553"/>
          </a:xfrm>
          <a:prstGeom prst="rect">
            <a:avLst/>
          </a:prstGeom>
          <a:noFill/>
        </p:spPr>
        <p:txBody>
          <a:bodyPr wrap="square" rtlCol="0">
            <a:spAutoFit/>
          </a:bodyPr>
          <a:lstStyle/>
          <a:p>
            <a:r>
              <a:rPr lang="en-US" sz="3400" dirty="0"/>
              <a:t>Main findings:</a:t>
            </a:r>
          </a:p>
        </p:txBody>
      </p:sp>
    </p:spTree>
    <p:extLst>
      <p:ext uri="{BB962C8B-B14F-4D97-AF65-F5344CB8AC3E}">
        <p14:creationId xmlns:p14="http://schemas.microsoft.com/office/powerpoint/2010/main" val="794044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Emoji history</a:t>
            </a:r>
          </a:p>
        </p:txBody>
      </p:sp>
      <p:sp>
        <p:nvSpPr>
          <p:cNvPr id="3" name="Slide Number Placeholder 2">
            <a:extLst>
              <a:ext uri="{FF2B5EF4-FFF2-40B4-BE49-F238E27FC236}">
                <a16:creationId xmlns:a16="http://schemas.microsoft.com/office/drawing/2014/main" id="{CD635B07-E94B-CC47-83A5-15999A2E3A2E}"/>
              </a:ext>
            </a:extLst>
          </p:cNvPr>
          <p:cNvSpPr>
            <a:spLocks noGrp="1"/>
          </p:cNvSpPr>
          <p:nvPr>
            <p:ph type="sldNum" sz="quarter" idx="12"/>
          </p:nvPr>
        </p:nvSpPr>
        <p:spPr/>
        <p:txBody>
          <a:bodyPr/>
          <a:lstStyle/>
          <a:p>
            <a:fld id="{B8ACD496-1B0F-C444-8CE5-2CE0E604F78C}" type="slidenum">
              <a:rPr lang="en-US" smtClean="0"/>
              <a:t>6</a:t>
            </a:fld>
            <a:endParaRPr lang="en-US"/>
          </a:p>
        </p:txBody>
      </p:sp>
      <p:pic>
        <p:nvPicPr>
          <p:cNvPr id="1025" name="Picture 7" descr="The Original NTT DOCOMO Emoji Set Has Been Added to The Museum of ...">
            <a:extLst>
              <a:ext uri="{FF2B5EF4-FFF2-40B4-BE49-F238E27FC236}">
                <a16:creationId xmlns:a16="http://schemas.microsoft.com/office/drawing/2014/main" id="{23AEC8F8-6BCC-A144-894A-08A93A751CC8}"/>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984123" y="1199413"/>
            <a:ext cx="10297015" cy="41950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DA5ED2C-4DF1-744F-B029-2C8868895E89}"/>
              </a:ext>
            </a:extLst>
          </p:cNvPr>
          <p:cNvSpPr txBox="1"/>
          <p:nvPr/>
        </p:nvSpPr>
        <p:spPr>
          <a:xfrm>
            <a:off x="5900738" y="5012256"/>
            <a:ext cx="4788528" cy="646331"/>
          </a:xfrm>
          <a:prstGeom prst="rect">
            <a:avLst/>
          </a:prstGeom>
          <a:noFill/>
        </p:spPr>
        <p:txBody>
          <a:bodyPr wrap="square" rtlCol="0">
            <a:spAutoFit/>
          </a:bodyPr>
          <a:lstStyle/>
          <a:p>
            <a:pPr algn="r"/>
            <a:r>
              <a:rPr lang="en-US" dirty="0">
                <a:solidFill>
                  <a:schemeClr val="bg1">
                    <a:lumMod val="50000"/>
                  </a:schemeClr>
                </a:solidFill>
              </a:rPr>
              <a:t>Source: Original color emoji by </a:t>
            </a:r>
            <a:r>
              <a:rPr lang="en-US" dirty="0" err="1">
                <a:solidFill>
                  <a:schemeClr val="bg1">
                    <a:lumMod val="50000"/>
                  </a:schemeClr>
                </a:solidFill>
              </a:rPr>
              <a:t>Shigetaka</a:t>
            </a:r>
            <a:r>
              <a:rPr lang="en-US" dirty="0">
                <a:solidFill>
                  <a:schemeClr val="bg1">
                    <a:lumMod val="50000"/>
                  </a:schemeClr>
                </a:solidFill>
              </a:rPr>
              <a:t> Kurita from 1999, MOMA 2016.</a:t>
            </a:r>
          </a:p>
        </p:txBody>
      </p:sp>
    </p:spTree>
    <p:extLst>
      <p:ext uri="{BB962C8B-B14F-4D97-AF65-F5344CB8AC3E}">
        <p14:creationId xmlns:p14="http://schemas.microsoft.com/office/powerpoint/2010/main" val="40344294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6545-2C38-724E-803B-B724190BE1EB}"/>
              </a:ext>
            </a:extLst>
          </p:cNvPr>
          <p:cNvSpPr>
            <a:spLocks noGrp="1"/>
          </p:cNvSpPr>
          <p:nvPr>
            <p:ph type="title"/>
          </p:nvPr>
        </p:nvSpPr>
        <p:spPr/>
        <p:txBody>
          <a:bodyPr/>
          <a:lstStyle/>
          <a:p>
            <a:r>
              <a:rPr lang="en-US" dirty="0"/>
              <a:t>RQ 2: Identity and communication</a:t>
            </a:r>
          </a:p>
        </p:txBody>
      </p:sp>
      <p:sp>
        <p:nvSpPr>
          <p:cNvPr id="4" name="Slide Number Placeholder 3">
            <a:extLst>
              <a:ext uri="{FF2B5EF4-FFF2-40B4-BE49-F238E27FC236}">
                <a16:creationId xmlns:a16="http://schemas.microsoft.com/office/drawing/2014/main" id="{09A5B5AB-8B7A-B740-A1BB-5A9D27BAB09E}"/>
              </a:ext>
            </a:extLst>
          </p:cNvPr>
          <p:cNvSpPr>
            <a:spLocks noGrp="1"/>
          </p:cNvSpPr>
          <p:nvPr>
            <p:ph type="sldNum" sz="quarter" idx="12"/>
          </p:nvPr>
        </p:nvSpPr>
        <p:spPr/>
        <p:txBody>
          <a:bodyPr/>
          <a:lstStyle/>
          <a:p>
            <a:fld id="{509ED41B-A701-EF47-BA86-EA0555D5FDC7}" type="slidenum">
              <a:rPr lang="en-US" smtClean="0"/>
              <a:t>60</a:t>
            </a:fld>
            <a:endParaRPr lang="en-US"/>
          </a:p>
        </p:txBody>
      </p:sp>
      <p:sp>
        <p:nvSpPr>
          <p:cNvPr id="5" name="Rectangle 4">
            <a:extLst>
              <a:ext uri="{FF2B5EF4-FFF2-40B4-BE49-F238E27FC236}">
                <a16:creationId xmlns:a16="http://schemas.microsoft.com/office/drawing/2014/main" id="{DF090CB5-D42C-CA4B-BBF8-AEA92D7D112A}"/>
              </a:ext>
            </a:extLst>
          </p:cNvPr>
          <p:cNvSpPr/>
          <p:nvPr/>
        </p:nvSpPr>
        <p:spPr>
          <a:xfrm>
            <a:off x="1452471" y="1179193"/>
            <a:ext cx="10411690" cy="954107"/>
          </a:xfrm>
          <a:prstGeom prst="rect">
            <a:avLst/>
          </a:prstGeom>
        </p:spPr>
        <p:txBody>
          <a:bodyPr wrap="square">
            <a:spAutoFit/>
          </a:bodyPr>
          <a:lstStyle/>
          <a:p>
            <a:r>
              <a:rPr lang="en-US" sz="2800" i="1" dirty="0">
                <a:latin typeface="Arial" panose="020B0604020202020204" pitchFamily="34" charset="0"/>
                <a:cs typeface="Arial" panose="020B0604020202020204" pitchFamily="34" charset="0"/>
              </a:rPr>
              <a:t>In what way do emojis reveal cues about social identity and individual communication style preferences?</a:t>
            </a:r>
          </a:p>
        </p:txBody>
      </p:sp>
      <p:pic>
        <p:nvPicPr>
          <p:cNvPr id="8" name="Picture 7">
            <a:extLst>
              <a:ext uri="{FF2B5EF4-FFF2-40B4-BE49-F238E27FC236}">
                <a16:creationId xmlns:a16="http://schemas.microsoft.com/office/drawing/2014/main" id="{2004D97D-7C36-5649-A1E7-4886D3493D47}"/>
              </a:ext>
            </a:extLst>
          </p:cNvPr>
          <p:cNvPicPr>
            <a:picLocks noChangeAspect="1"/>
          </p:cNvPicPr>
          <p:nvPr/>
        </p:nvPicPr>
        <p:blipFill>
          <a:blip r:embed="rId3"/>
          <a:stretch>
            <a:fillRect/>
          </a:stretch>
        </p:blipFill>
        <p:spPr>
          <a:xfrm>
            <a:off x="1821792" y="2356378"/>
            <a:ext cx="8195123" cy="4069560"/>
          </a:xfrm>
          <a:prstGeom prst="rect">
            <a:avLst/>
          </a:prstGeom>
        </p:spPr>
      </p:pic>
    </p:spTree>
    <p:extLst>
      <p:ext uri="{BB962C8B-B14F-4D97-AF65-F5344CB8AC3E}">
        <p14:creationId xmlns:p14="http://schemas.microsoft.com/office/powerpoint/2010/main" val="213786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A6545-2C38-724E-803B-B724190BE1EB}"/>
              </a:ext>
            </a:extLst>
          </p:cNvPr>
          <p:cNvSpPr>
            <a:spLocks noGrp="1"/>
          </p:cNvSpPr>
          <p:nvPr>
            <p:ph type="title"/>
          </p:nvPr>
        </p:nvSpPr>
        <p:spPr/>
        <p:txBody>
          <a:bodyPr/>
          <a:lstStyle/>
          <a:p>
            <a:r>
              <a:rPr lang="en-US" dirty="0"/>
              <a:t>RQ 2: Identity and communication</a:t>
            </a:r>
          </a:p>
        </p:txBody>
      </p:sp>
      <p:sp>
        <p:nvSpPr>
          <p:cNvPr id="3" name="Content Placeholder 2">
            <a:extLst>
              <a:ext uri="{FF2B5EF4-FFF2-40B4-BE49-F238E27FC236}">
                <a16:creationId xmlns:a16="http://schemas.microsoft.com/office/drawing/2014/main" id="{0F042CA3-B06A-7A4C-A365-BC5DF4392086}"/>
              </a:ext>
            </a:extLst>
          </p:cNvPr>
          <p:cNvSpPr>
            <a:spLocks noGrp="1"/>
          </p:cNvSpPr>
          <p:nvPr>
            <p:ph idx="1"/>
          </p:nvPr>
        </p:nvSpPr>
        <p:spPr>
          <a:xfrm>
            <a:off x="776458" y="1184194"/>
            <a:ext cx="7174848" cy="4511626"/>
          </a:xfrm>
        </p:spPr>
        <p:txBody>
          <a:bodyPr>
            <a:normAutofit fontScale="92500" lnSpcReduction="20000"/>
          </a:bodyPr>
          <a:lstStyle/>
          <a:p>
            <a:r>
              <a:rPr lang="en-US" dirty="0"/>
              <a:t>Draws from social science theory on identity (Goffman) and communication/linguistics (Giles; Pennebaker)</a:t>
            </a:r>
          </a:p>
          <a:p>
            <a:endParaRPr lang="en-US" dirty="0"/>
          </a:p>
          <a:p>
            <a:r>
              <a:rPr lang="en-US" dirty="0"/>
              <a:t>Explored identity based on diversity attributes</a:t>
            </a:r>
          </a:p>
          <a:p>
            <a:pPr lvl="1"/>
            <a:r>
              <a:rPr lang="en-US" dirty="0" err="1"/>
              <a:t>Skintone</a:t>
            </a:r>
            <a:r>
              <a:rPr lang="en-US" dirty="0"/>
              <a:t>, Gender, Religion, Political Ideology</a:t>
            </a:r>
          </a:p>
          <a:p>
            <a:endParaRPr lang="en-US" dirty="0"/>
          </a:p>
          <a:p>
            <a:r>
              <a:rPr lang="en-US" dirty="0"/>
              <a:t>Used structural content analysis and </a:t>
            </a:r>
            <a:r>
              <a:rPr lang="en-US" dirty="0" err="1"/>
              <a:t>eVAPOR</a:t>
            </a:r>
            <a:r>
              <a:rPr lang="en-US" dirty="0"/>
              <a:t> to identify communication styles of emoji use</a:t>
            </a:r>
          </a:p>
          <a:p>
            <a:endParaRPr lang="en-US" dirty="0"/>
          </a:p>
          <a:p>
            <a:r>
              <a:rPr lang="en-US" dirty="0"/>
              <a:t>Developed measured of consistency for user behavior</a:t>
            </a:r>
          </a:p>
          <a:p>
            <a:endParaRPr lang="en-US" dirty="0"/>
          </a:p>
        </p:txBody>
      </p:sp>
      <p:sp>
        <p:nvSpPr>
          <p:cNvPr id="4" name="Slide Number Placeholder 3">
            <a:extLst>
              <a:ext uri="{FF2B5EF4-FFF2-40B4-BE49-F238E27FC236}">
                <a16:creationId xmlns:a16="http://schemas.microsoft.com/office/drawing/2014/main" id="{09A5B5AB-8B7A-B740-A1BB-5A9D27BAB09E}"/>
              </a:ext>
            </a:extLst>
          </p:cNvPr>
          <p:cNvSpPr>
            <a:spLocks noGrp="1"/>
          </p:cNvSpPr>
          <p:nvPr>
            <p:ph type="sldNum" sz="quarter" idx="12"/>
          </p:nvPr>
        </p:nvSpPr>
        <p:spPr/>
        <p:txBody>
          <a:bodyPr/>
          <a:lstStyle/>
          <a:p>
            <a:fld id="{509ED41B-A701-EF47-BA86-EA0555D5FDC7}" type="slidenum">
              <a:rPr lang="en-US" smtClean="0"/>
              <a:t>61</a:t>
            </a:fld>
            <a:endParaRPr lang="en-US"/>
          </a:p>
        </p:txBody>
      </p:sp>
      <p:pic>
        <p:nvPicPr>
          <p:cNvPr id="7" name="Picture 6">
            <a:extLst>
              <a:ext uri="{FF2B5EF4-FFF2-40B4-BE49-F238E27FC236}">
                <a16:creationId xmlns:a16="http://schemas.microsoft.com/office/drawing/2014/main" id="{7230B590-B269-1C4D-ACBA-2E157A261018}"/>
              </a:ext>
            </a:extLst>
          </p:cNvPr>
          <p:cNvPicPr>
            <a:picLocks noChangeAspect="1"/>
          </p:cNvPicPr>
          <p:nvPr/>
        </p:nvPicPr>
        <p:blipFill>
          <a:blip r:embed="rId3"/>
          <a:stretch>
            <a:fillRect/>
          </a:stretch>
        </p:blipFill>
        <p:spPr>
          <a:xfrm>
            <a:off x="8242855" y="4448134"/>
            <a:ext cx="3194144" cy="1825225"/>
          </a:xfrm>
          <a:prstGeom prst="rect">
            <a:avLst/>
          </a:prstGeom>
        </p:spPr>
      </p:pic>
      <p:pic>
        <p:nvPicPr>
          <p:cNvPr id="8" name="Picture 7">
            <a:extLst>
              <a:ext uri="{FF2B5EF4-FFF2-40B4-BE49-F238E27FC236}">
                <a16:creationId xmlns:a16="http://schemas.microsoft.com/office/drawing/2014/main" id="{36A1D606-3439-374F-A474-B459F7AF0269}"/>
              </a:ext>
            </a:extLst>
          </p:cNvPr>
          <p:cNvPicPr>
            <a:picLocks noChangeAspect="1"/>
          </p:cNvPicPr>
          <p:nvPr/>
        </p:nvPicPr>
        <p:blipFill rotWithShape="1">
          <a:blip r:embed="rId4"/>
          <a:srcRect r="3020"/>
          <a:stretch/>
        </p:blipFill>
        <p:spPr>
          <a:xfrm>
            <a:off x="8883035" y="3174268"/>
            <a:ext cx="1991132" cy="1086037"/>
          </a:xfrm>
          <a:prstGeom prst="rect">
            <a:avLst/>
          </a:prstGeom>
        </p:spPr>
      </p:pic>
      <p:pic>
        <p:nvPicPr>
          <p:cNvPr id="9" name="Picture 8">
            <a:extLst>
              <a:ext uri="{FF2B5EF4-FFF2-40B4-BE49-F238E27FC236}">
                <a16:creationId xmlns:a16="http://schemas.microsoft.com/office/drawing/2014/main" id="{5F389E90-1F6E-3D42-9156-8E345EECBBC2}"/>
              </a:ext>
            </a:extLst>
          </p:cNvPr>
          <p:cNvPicPr>
            <a:picLocks noChangeAspect="1"/>
          </p:cNvPicPr>
          <p:nvPr/>
        </p:nvPicPr>
        <p:blipFill>
          <a:blip r:embed="rId5"/>
          <a:stretch>
            <a:fillRect/>
          </a:stretch>
        </p:blipFill>
        <p:spPr>
          <a:xfrm>
            <a:off x="8587038" y="1161215"/>
            <a:ext cx="2951907" cy="1825225"/>
          </a:xfrm>
          <a:prstGeom prst="rect">
            <a:avLst/>
          </a:prstGeom>
        </p:spPr>
      </p:pic>
    </p:spTree>
    <p:extLst>
      <p:ext uri="{BB962C8B-B14F-4D97-AF65-F5344CB8AC3E}">
        <p14:creationId xmlns:p14="http://schemas.microsoft.com/office/powerpoint/2010/main" val="13294068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RQ 2: Social science theories</a:t>
            </a:r>
          </a:p>
        </p:txBody>
      </p:sp>
      <p:sp>
        <p:nvSpPr>
          <p:cNvPr id="3" name="Slide Number Placeholder 2">
            <a:extLst>
              <a:ext uri="{FF2B5EF4-FFF2-40B4-BE49-F238E27FC236}">
                <a16:creationId xmlns:a16="http://schemas.microsoft.com/office/drawing/2014/main" id="{8C2048AD-0A86-4346-9F1C-94472D762BF4}"/>
              </a:ext>
            </a:extLst>
          </p:cNvPr>
          <p:cNvSpPr>
            <a:spLocks noGrp="1"/>
          </p:cNvSpPr>
          <p:nvPr>
            <p:ph type="sldNum" sz="quarter" idx="12"/>
          </p:nvPr>
        </p:nvSpPr>
        <p:spPr/>
        <p:txBody>
          <a:bodyPr/>
          <a:lstStyle/>
          <a:p>
            <a:fld id="{B8ACD496-1B0F-C444-8CE5-2CE0E604F78C}" type="slidenum">
              <a:rPr lang="en-US" smtClean="0"/>
              <a:t>62</a:t>
            </a:fld>
            <a:endParaRPr lang="en-US"/>
          </a:p>
        </p:txBody>
      </p:sp>
      <p:sp>
        <p:nvSpPr>
          <p:cNvPr id="16" name="TextBox 15">
            <a:extLst>
              <a:ext uri="{FF2B5EF4-FFF2-40B4-BE49-F238E27FC236}">
                <a16:creationId xmlns:a16="http://schemas.microsoft.com/office/drawing/2014/main" id="{66063B37-7C41-0E4B-8076-AF1A5773991B}"/>
              </a:ext>
            </a:extLst>
          </p:cNvPr>
          <p:cNvSpPr txBox="1"/>
          <p:nvPr/>
        </p:nvSpPr>
        <p:spPr>
          <a:xfrm>
            <a:off x="988193" y="1641247"/>
            <a:ext cx="2971990" cy="89255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2600" dirty="0"/>
              <a:t>Self-Identity and Presentation of Self</a:t>
            </a:r>
          </a:p>
        </p:txBody>
      </p:sp>
      <p:sp>
        <p:nvSpPr>
          <p:cNvPr id="12" name="TextBox 11">
            <a:extLst>
              <a:ext uri="{FF2B5EF4-FFF2-40B4-BE49-F238E27FC236}">
                <a16:creationId xmlns:a16="http://schemas.microsoft.com/office/drawing/2014/main" id="{30EE32A4-66CA-E645-831C-DCBDB7B9781C}"/>
              </a:ext>
            </a:extLst>
          </p:cNvPr>
          <p:cNvSpPr txBox="1"/>
          <p:nvPr/>
        </p:nvSpPr>
        <p:spPr>
          <a:xfrm>
            <a:off x="1031452" y="3413092"/>
            <a:ext cx="2928731" cy="129266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2600" dirty="0"/>
              <a:t>Linguistic Communication Styles and Patterns</a:t>
            </a:r>
          </a:p>
        </p:txBody>
      </p:sp>
      <p:sp>
        <p:nvSpPr>
          <p:cNvPr id="7" name="TextBox 6">
            <a:extLst>
              <a:ext uri="{FF2B5EF4-FFF2-40B4-BE49-F238E27FC236}">
                <a16:creationId xmlns:a16="http://schemas.microsoft.com/office/drawing/2014/main" id="{B2052107-E453-3343-A249-A856F1AAD25F}"/>
              </a:ext>
            </a:extLst>
          </p:cNvPr>
          <p:cNvSpPr txBox="1"/>
          <p:nvPr/>
        </p:nvSpPr>
        <p:spPr>
          <a:xfrm>
            <a:off x="8695535" y="2237722"/>
            <a:ext cx="2658265" cy="369332"/>
          </a:xfrm>
          <a:prstGeom prst="rect">
            <a:avLst/>
          </a:prstGeom>
          <a:noFill/>
        </p:spPr>
        <p:txBody>
          <a:bodyPr wrap="square" rtlCol="0">
            <a:spAutoFit/>
          </a:bodyPr>
          <a:lstStyle/>
          <a:p>
            <a:r>
              <a:rPr lang="en-US" dirty="0">
                <a:solidFill>
                  <a:schemeClr val="bg1">
                    <a:lumMod val="50000"/>
                  </a:schemeClr>
                </a:solidFill>
              </a:rPr>
              <a:t>Goffman, 1990 </a:t>
            </a:r>
          </a:p>
        </p:txBody>
      </p:sp>
      <p:sp>
        <p:nvSpPr>
          <p:cNvPr id="8" name="TextBox 7">
            <a:extLst>
              <a:ext uri="{FF2B5EF4-FFF2-40B4-BE49-F238E27FC236}">
                <a16:creationId xmlns:a16="http://schemas.microsoft.com/office/drawing/2014/main" id="{069DD9C2-4774-A443-A6F8-DA78B5E92A43}"/>
              </a:ext>
            </a:extLst>
          </p:cNvPr>
          <p:cNvSpPr txBox="1"/>
          <p:nvPr/>
        </p:nvSpPr>
        <p:spPr>
          <a:xfrm>
            <a:off x="5026851" y="1487358"/>
            <a:ext cx="5638801" cy="830997"/>
          </a:xfrm>
          <a:prstGeom prst="rect">
            <a:avLst/>
          </a:prstGeom>
          <a:noFill/>
        </p:spPr>
        <p:txBody>
          <a:bodyPr wrap="square" rtlCol="0">
            <a:spAutoFit/>
          </a:bodyPr>
          <a:lstStyle/>
          <a:p>
            <a:pPr marL="457200" indent="-457200">
              <a:buFont typeface="Arial" panose="020B0604020202020204" pitchFamily="34" charset="0"/>
              <a:buChar char="•"/>
            </a:pPr>
            <a:r>
              <a:rPr lang="en-US" sz="2400" dirty="0"/>
              <a:t>Online identity on social media is a balance of true self and represented self</a:t>
            </a:r>
          </a:p>
        </p:txBody>
      </p:sp>
      <p:sp>
        <p:nvSpPr>
          <p:cNvPr id="9" name="TextBox 8">
            <a:extLst>
              <a:ext uri="{FF2B5EF4-FFF2-40B4-BE49-F238E27FC236}">
                <a16:creationId xmlns:a16="http://schemas.microsoft.com/office/drawing/2014/main" id="{81374562-5684-914E-B8A3-5A4C7E47AD2A}"/>
              </a:ext>
            </a:extLst>
          </p:cNvPr>
          <p:cNvSpPr txBox="1"/>
          <p:nvPr/>
        </p:nvSpPr>
        <p:spPr>
          <a:xfrm>
            <a:off x="5026852" y="3265086"/>
            <a:ext cx="6326948" cy="2677656"/>
          </a:xfrm>
          <a:prstGeom prst="rect">
            <a:avLst/>
          </a:prstGeom>
          <a:noFill/>
        </p:spPr>
        <p:txBody>
          <a:bodyPr wrap="square" rtlCol="0">
            <a:spAutoFit/>
          </a:bodyPr>
          <a:lstStyle/>
          <a:p>
            <a:pPr marL="457200" indent="-457200">
              <a:buFont typeface="Arial" panose="020B0604020202020204" pitchFamily="34" charset="0"/>
              <a:buChar char="•"/>
            </a:pPr>
            <a:r>
              <a:rPr lang="en-US" sz="2400" dirty="0"/>
              <a:t>Individual communication styles and preferences</a:t>
            </a:r>
          </a:p>
          <a:p>
            <a:pPr marL="457200" indent="-457200">
              <a:buFont typeface="Arial" panose="020B0604020202020204" pitchFamily="34" charset="0"/>
              <a:buChar char="•"/>
            </a:pPr>
            <a:r>
              <a:rPr lang="en-US" sz="2400" dirty="0"/>
              <a:t>Linguistic style accommodation</a:t>
            </a:r>
          </a:p>
          <a:p>
            <a:pPr marL="457200" indent="-457200">
              <a:buFont typeface="Arial" panose="020B0604020202020204" pitchFamily="34" charset="0"/>
              <a:buChar char="•"/>
            </a:pPr>
            <a:r>
              <a:rPr lang="en-US" sz="2400" dirty="0"/>
              <a:t>Linguistic styles of groups from interactions</a:t>
            </a:r>
          </a:p>
          <a:p>
            <a:pPr marL="457200" indent="-457200">
              <a:buFont typeface="Arial" panose="020B0604020202020204" pitchFamily="34" charset="0"/>
              <a:buChar char="•"/>
            </a:pPr>
            <a:r>
              <a:rPr lang="en-US" sz="2400" dirty="0"/>
              <a:t>Social norms and behaviors shape individual linguistic patterns </a:t>
            </a:r>
          </a:p>
          <a:p>
            <a:pPr marL="457200" indent="-457200">
              <a:buFont typeface="Arial" panose="020B0604020202020204" pitchFamily="34" charset="0"/>
              <a:buChar char="•"/>
            </a:pPr>
            <a:endParaRPr lang="en-US" sz="2400" dirty="0"/>
          </a:p>
        </p:txBody>
      </p:sp>
      <p:sp>
        <p:nvSpPr>
          <p:cNvPr id="10" name="TextBox 9">
            <a:extLst>
              <a:ext uri="{FF2B5EF4-FFF2-40B4-BE49-F238E27FC236}">
                <a16:creationId xmlns:a16="http://schemas.microsoft.com/office/drawing/2014/main" id="{6785242F-4CA2-5343-9724-1B2B9C40DA50}"/>
              </a:ext>
            </a:extLst>
          </p:cNvPr>
          <p:cNvSpPr txBox="1"/>
          <p:nvPr/>
        </p:nvSpPr>
        <p:spPr>
          <a:xfrm>
            <a:off x="5543686" y="5619576"/>
            <a:ext cx="4605130" cy="646331"/>
          </a:xfrm>
          <a:prstGeom prst="rect">
            <a:avLst/>
          </a:prstGeom>
          <a:noFill/>
        </p:spPr>
        <p:txBody>
          <a:bodyPr wrap="square" rtlCol="0">
            <a:spAutoFit/>
          </a:bodyPr>
          <a:lstStyle/>
          <a:p>
            <a:r>
              <a:rPr lang="en-US" dirty="0">
                <a:solidFill>
                  <a:schemeClr val="bg1">
                    <a:lumMod val="50000"/>
                  </a:schemeClr>
                </a:solidFill>
              </a:rPr>
              <a:t>(</a:t>
            </a:r>
            <a:r>
              <a:rPr lang="en-US" dirty="0" err="1">
                <a:solidFill>
                  <a:schemeClr val="bg1">
                    <a:lumMod val="50000"/>
                  </a:schemeClr>
                </a:solidFill>
              </a:rPr>
              <a:t>Levelt</a:t>
            </a:r>
            <a:r>
              <a:rPr lang="en-US" dirty="0">
                <a:solidFill>
                  <a:schemeClr val="bg1">
                    <a:lumMod val="50000"/>
                  </a:schemeClr>
                </a:solidFill>
              </a:rPr>
              <a:t> &amp; </a:t>
            </a:r>
            <a:r>
              <a:rPr lang="en-US" dirty="0" err="1">
                <a:solidFill>
                  <a:schemeClr val="bg1">
                    <a:lumMod val="50000"/>
                  </a:schemeClr>
                </a:solidFill>
              </a:rPr>
              <a:t>Kelter</a:t>
            </a:r>
            <a:r>
              <a:rPr lang="en-US" dirty="0">
                <a:solidFill>
                  <a:schemeClr val="bg1">
                    <a:lumMod val="50000"/>
                  </a:schemeClr>
                </a:solidFill>
              </a:rPr>
              <a:t>, 1982; Pennebaker et al., 2003; Giles, 1973)</a:t>
            </a:r>
          </a:p>
        </p:txBody>
      </p:sp>
    </p:spTree>
    <p:extLst>
      <p:ext uri="{BB962C8B-B14F-4D97-AF65-F5344CB8AC3E}">
        <p14:creationId xmlns:p14="http://schemas.microsoft.com/office/powerpoint/2010/main" val="4002405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A0387-BB6B-B34E-A900-299ADD428E30}"/>
              </a:ext>
            </a:extLst>
          </p:cNvPr>
          <p:cNvSpPr>
            <a:spLocks noGrp="1"/>
          </p:cNvSpPr>
          <p:nvPr>
            <p:ph type="title"/>
          </p:nvPr>
        </p:nvSpPr>
        <p:spPr/>
        <p:txBody>
          <a:bodyPr/>
          <a:lstStyle/>
          <a:p>
            <a:r>
              <a:rPr lang="en-US" dirty="0"/>
              <a:t>RQ 2: Diversity model</a:t>
            </a:r>
          </a:p>
        </p:txBody>
      </p:sp>
      <p:sp>
        <p:nvSpPr>
          <p:cNvPr id="4" name="Slide Number Placeholder 3">
            <a:extLst>
              <a:ext uri="{FF2B5EF4-FFF2-40B4-BE49-F238E27FC236}">
                <a16:creationId xmlns:a16="http://schemas.microsoft.com/office/drawing/2014/main" id="{56091EAE-2EC6-7440-9BBA-66B306CFCFEF}"/>
              </a:ext>
            </a:extLst>
          </p:cNvPr>
          <p:cNvSpPr>
            <a:spLocks noGrp="1"/>
          </p:cNvSpPr>
          <p:nvPr>
            <p:ph type="sldNum" sz="quarter" idx="12"/>
          </p:nvPr>
        </p:nvSpPr>
        <p:spPr/>
        <p:txBody>
          <a:bodyPr/>
          <a:lstStyle/>
          <a:p>
            <a:fld id="{509ED41B-A701-EF47-BA86-EA0555D5FDC7}" type="slidenum">
              <a:rPr lang="en-US" smtClean="0"/>
              <a:t>63</a:t>
            </a:fld>
            <a:endParaRPr lang="en-US"/>
          </a:p>
        </p:txBody>
      </p:sp>
      <p:pic>
        <p:nvPicPr>
          <p:cNvPr id="7" name="Picture 6" descr="Emojis and keywords from diversity language model are extracted from social media data and analyzed.">
            <a:extLst>
              <a:ext uri="{FF2B5EF4-FFF2-40B4-BE49-F238E27FC236}">
                <a16:creationId xmlns:a16="http://schemas.microsoft.com/office/drawing/2014/main" id="{D82FD811-4707-6543-B1EF-E66E63E12D9F}"/>
              </a:ext>
            </a:extLst>
          </p:cNvPr>
          <p:cNvPicPr/>
          <p:nvPr/>
        </p:nvPicPr>
        <p:blipFill>
          <a:blip r:embed="rId2"/>
          <a:stretch>
            <a:fillRect/>
          </a:stretch>
        </p:blipFill>
        <p:spPr>
          <a:xfrm>
            <a:off x="660444" y="1997399"/>
            <a:ext cx="5435556" cy="2269663"/>
          </a:xfrm>
          <a:prstGeom prst="rect">
            <a:avLst/>
          </a:prstGeom>
        </p:spPr>
      </p:pic>
      <p:pic>
        <p:nvPicPr>
          <p:cNvPr id="3" name="Picture 2">
            <a:extLst>
              <a:ext uri="{FF2B5EF4-FFF2-40B4-BE49-F238E27FC236}">
                <a16:creationId xmlns:a16="http://schemas.microsoft.com/office/drawing/2014/main" id="{9906B677-0F7F-CE4B-8BED-FD475985F3EE}"/>
              </a:ext>
            </a:extLst>
          </p:cNvPr>
          <p:cNvPicPr>
            <a:picLocks noChangeAspect="1"/>
          </p:cNvPicPr>
          <p:nvPr/>
        </p:nvPicPr>
        <p:blipFill>
          <a:blip r:embed="rId3"/>
          <a:stretch>
            <a:fillRect/>
          </a:stretch>
        </p:blipFill>
        <p:spPr>
          <a:xfrm>
            <a:off x="6272092" y="1377661"/>
            <a:ext cx="5654287" cy="5115213"/>
          </a:xfrm>
          <a:prstGeom prst="rect">
            <a:avLst/>
          </a:prstGeom>
        </p:spPr>
      </p:pic>
      <p:sp>
        <p:nvSpPr>
          <p:cNvPr id="6" name="Rectangle 5">
            <a:extLst>
              <a:ext uri="{FF2B5EF4-FFF2-40B4-BE49-F238E27FC236}">
                <a16:creationId xmlns:a16="http://schemas.microsoft.com/office/drawing/2014/main" id="{7907A892-ECEF-874B-9D94-EB4212D5B590}"/>
              </a:ext>
            </a:extLst>
          </p:cNvPr>
          <p:cNvSpPr/>
          <p:nvPr/>
        </p:nvSpPr>
        <p:spPr>
          <a:xfrm>
            <a:off x="265621" y="4860601"/>
            <a:ext cx="5700592" cy="830997"/>
          </a:xfrm>
          <a:prstGeom prst="rect">
            <a:avLst/>
          </a:prstGeom>
        </p:spPr>
        <p:txBody>
          <a:bodyPr wrap="square">
            <a:spAutoFit/>
          </a:bodyPr>
          <a:lstStyle/>
          <a:p>
            <a:pPr lvl="1"/>
            <a:r>
              <a:rPr lang="en-US" sz="1600" dirty="0"/>
              <a:t>Swartz, M., Crooks, A., &amp; Kennedy, W. (2020). Diversity from Emojis and Keywords in Social Media. In </a:t>
            </a:r>
            <a:r>
              <a:rPr lang="en-US" sz="1600" i="1" dirty="0"/>
              <a:t>International Conference on Social Media and Society</a:t>
            </a:r>
            <a:r>
              <a:rPr lang="en-US" sz="1600" dirty="0"/>
              <a:t> (pp. 92-100).</a:t>
            </a:r>
          </a:p>
        </p:txBody>
      </p:sp>
    </p:spTree>
    <p:extLst>
      <p:ext uri="{BB962C8B-B14F-4D97-AF65-F5344CB8AC3E}">
        <p14:creationId xmlns:p14="http://schemas.microsoft.com/office/powerpoint/2010/main" val="58243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A0387-BB6B-B34E-A900-299ADD428E30}"/>
              </a:ext>
            </a:extLst>
          </p:cNvPr>
          <p:cNvSpPr>
            <a:spLocks noGrp="1"/>
          </p:cNvSpPr>
          <p:nvPr>
            <p:ph type="title"/>
          </p:nvPr>
        </p:nvSpPr>
        <p:spPr/>
        <p:txBody>
          <a:bodyPr/>
          <a:lstStyle/>
          <a:p>
            <a:r>
              <a:rPr lang="en-US" dirty="0"/>
              <a:t>RQ 2: Diversity analysis</a:t>
            </a:r>
          </a:p>
        </p:txBody>
      </p:sp>
      <p:sp>
        <p:nvSpPr>
          <p:cNvPr id="4" name="Slide Number Placeholder 3">
            <a:extLst>
              <a:ext uri="{FF2B5EF4-FFF2-40B4-BE49-F238E27FC236}">
                <a16:creationId xmlns:a16="http://schemas.microsoft.com/office/drawing/2014/main" id="{56091EAE-2EC6-7440-9BBA-66B306CFCFEF}"/>
              </a:ext>
            </a:extLst>
          </p:cNvPr>
          <p:cNvSpPr>
            <a:spLocks noGrp="1"/>
          </p:cNvSpPr>
          <p:nvPr>
            <p:ph type="sldNum" sz="quarter" idx="12"/>
          </p:nvPr>
        </p:nvSpPr>
        <p:spPr/>
        <p:txBody>
          <a:bodyPr/>
          <a:lstStyle/>
          <a:p>
            <a:fld id="{509ED41B-A701-EF47-BA86-EA0555D5FDC7}" type="slidenum">
              <a:rPr lang="en-US" smtClean="0"/>
              <a:t>64</a:t>
            </a:fld>
            <a:endParaRPr lang="en-US"/>
          </a:p>
        </p:txBody>
      </p:sp>
      <p:pic>
        <p:nvPicPr>
          <p:cNvPr id="14" name="Picture 13" descr="For non-retweets, nearly similar volumes proportions for skintones every day, plus one peak in twice the volume on day before election day. Retweets have greater volume and variation in amount and skintone proportions per day. Retweets had peak mid-collection which had significantly more medium skintone than other dates.">
            <a:extLst>
              <a:ext uri="{FF2B5EF4-FFF2-40B4-BE49-F238E27FC236}">
                <a16:creationId xmlns:a16="http://schemas.microsoft.com/office/drawing/2014/main" id="{04B10FD2-7D75-1A4A-96CE-A516B77D939B}"/>
              </a:ext>
            </a:extLst>
          </p:cNvPr>
          <p:cNvPicPr/>
          <p:nvPr/>
        </p:nvPicPr>
        <p:blipFill>
          <a:blip r:embed="rId2"/>
          <a:stretch>
            <a:fillRect/>
          </a:stretch>
        </p:blipFill>
        <p:spPr>
          <a:xfrm>
            <a:off x="4930675" y="3694563"/>
            <a:ext cx="7261325" cy="2256182"/>
          </a:xfrm>
          <a:prstGeom prst="rect">
            <a:avLst/>
          </a:prstGeom>
        </p:spPr>
      </p:pic>
      <p:sp>
        <p:nvSpPr>
          <p:cNvPr id="5" name="TextBox 4">
            <a:extLst>
              <a:ext uri="{FF2B5EF4-FFF2-40B4-BE49-F238E27FC236}">
                <a16:creationId xmlns:a16="http://schemas.microsoft.com/office/drawing/2014/main" id="{A0EF1ABA-D31F-3E48-B93E-A6FEAF4305F2}"/>
              </a:ext>
            </a:extLst>
          </p:cNvPr>
          <p:cNvSpPr txBox="1"/>
          <p:nvPr/>
        </p:nvSpPr>
        <p:spPr>
          <a:xfrm>
            <a:off x="6441496" y="3850041"/>
            <a:ext cx="1475084" cy="369332"/>
          </a:xfrm>
          <a:prstGeom prst="rect">
            <a:avLst/>
          </a:prstGeom>
          <a:noFill/>
        </p:spPr>
        <p:txBody>
          <a:bodyPr wrap="none" rtlCol="0">
            <a:spAutoFit/>
          </a:bodyPr>
          <a:lstStyle/>
          <a:p>
            <a:r>
              <a:rPr lang="en-US" dirty="0"/>
              <a:t>Non-retweets</a:t>
            </a:r>
          </a:p>
        </p:txBody>
      </p:sp>
      <p:sp>
        <p:nvSpPr>
          <p:cNvPr id="9" name="TextBox 8">
            <a:extLst>
              <a:ext uri="{FF2B5EF4-FFF2-40B4-BE49-F238E27FC236}">
                <a16:creationId xmlns:a16="http://schemas.microsoft.com/office/drawing/2014/main" id="{59E862D8-B28F-974C-8ECF-148F9613DCB0}"/>
              </a:ext>
            </a:extLst>
          </p:cNvPr>
          <p:cNvSpPr txBox="1"/>
          <p:nvPr/>
        </p:nvSpPr>
        <p:spPr>
          <a:xfrm>
            <a:off x="10494871" y="3831704"/>
            <a:ext cx="1056187" cy="369332"/>
          </a:xfrm>
          <a:prstGeom prst="rect">
            <a:avLst/>
          </a:prstGeom>
          <a:noFill/>
        </p:spPr>
        <p:txBody>
          <a:bodyPr wrap="none" rtlCol="0">
            <a:spAutoFit/>
          </a:bodyPr>
          <a:lstStyle/>
          <a:p>
            <a:r>
              <a:rPr lang="en-US" dirty="0"/>
              <a:t>Retweets</a:t>
            </a:r>
          </a:p>
        </p:txBody>
      </p:sp>
      <p:sp>
        <p:nvSpPr>
          <p:cNvPr id="11" name="TextBox 10">
            <a:extLst>
              <a:ext uri="{FF2B5EF4-FFF2-40B4-BE49-F238E27FC236}">
                <a16:creationId xmlns:a16="http://schemas.microsoft.com/office/drawing/2014/main" id="{67589859-638E-9440-8DF5-50FB48AE609A}"/>
              </a:ext>
            </a:extLst>
          </p:cNvPr>
          <p:cNvSpPr txBox="1"/>
          <p:nvPr/>
        </p:nvSpPr>
        <p:spPr>
          <a:xfrm>
            <a:off x="6671258" y="5959736"/>
            <a:ext cx="3906839" cy="369332"/>
          </a:xfrm>
          <a:prstGeom prst="rect">
            <a:avLst/>
          </a:prstGeom>
          <a:noFill/>
        </p:spPr>
        <p:txBody>
          <a:bodyPr wrap="none" rtlCol="0">
            <a:spAutoFit/>
          </a:bodyPr>
          <a:lstStyle/>
          <a:p>
            <a:r>
              <a:rPr lang="en-US" dirty="0"/>
              <a:t>Temporal analysis of tweets by </a:t>
            </a:r>
            <a:r>
              <a:rPr lang="en-US" dirty="0" err="1"/>
              <a:t>skintone</a:t>
            </a:r>
            <a:endParaRPr lang="en-US" dirty="0"/>
          </a:p>
        </p:txBody>
      </p:sp>
      <p:pic>
        <p:nvPicPr>
          <p:cNvPr id="12" name="Graphic 25" descr="MAGA diversity composition had equal male female, 42% light skintone, and over 90% Christian. Bluewave had 64% female, 30% light skintone, and 80% Christian.">
            <a:extLst>
              <a:ext uri="{FF2B5EF4-FFF2-40B4-BE49-F238E27FC236}">
                <a16:creationId xmlns:a16="http://schemas.microsoft.com/office/drawing/2014/main" id="{4C6A13E7-8B93-7041-A997-38D14411F2E3}"/>
              </a:ext>
            </a:extLst>
          </p:cNvPr>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7444" t="5740" r="8662" b="4655"/>
          <a:stretch/>
        </p:blipFill>
        <p:spPr bwMode="auto">
          <a:xfrm>
            <a:off x="4930675" y="1188712"/>
            <a:ext cx="6973135" cy="2127090"/>
          </a:xfrm>
          <a:prstGeom prst="rect">
            <a:avLst/>
          </a:prstGeom>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BE7FF4A8-699E-414D-8421-7CF6CB8A4924}"/>
              </a:ext>
            </a:extLst>
          </p:cNvPr>
          <p:cNvSpPr txBox="1"/>
          <p:nvPr/>
        </p:nvSpPr>
        <p:spPr>
          <a:xfrm>
            <a:off x="2580861" y="6445593"/>
            <a:ext cx="7250143" cy="369332"/>
          </a:xfrm>
          <a:prstGeom prst="rect">
            <a:avLst/>
          </a:prstGeom>
          <a:noFill/>
        </p:spPr>
        <p:txBody>
          <a:bodyPr wrap="square" rtlCol="0">
            <a:spAutoFit/>
          </a:bodyPr>
          <a:lstStyle/>
          <a:p>
            <a:r>
              <a:rPr lang="en-US" dirty="0">
                <a:solidFill>
                  <a:schemeClr val="bg1">
                    <a:lumMod val="50000"/>
                  </a:schemeClr>
                </a:solidFill>
              </a:rPr>
              <a:t>Data associated with 2018 U.S. midterm election tweets and user profiles</a:t>
            </a:r>
          </a:p>
        </p:txBody>
      </p:sp>
      <p:sp>
        <p:nvSpPr>
          <p:cNvPr id="16" name="Content Placeholder 2">
            <a:extLst>
              <a:ext uri="{FF2B5EF4-FFF2-40B4-BE49-F238E27FC236}">
                <a16:creationId xmlns:a16="http://schemas.microsoft.com/office/drawing/2014/main" id="{0FDC341F-13DF-714C-86AD-3ED74D120216}"/>
              </a:ext>
            </a:extLst>
          </p:cNvPr>
          <p:cNvSpPr>
            <a:spLocks noGrp="1"/>
          </p:cNvSpPr>
          <p:nvPr>
            <p:ph idx="1"/>
          </p:nvPr>
        </p:nvSpPr>
        <p:spPr>
          <a:xfrm>
            <a:off x="168922" y="1302080"/>
            <a:ext cx="4880158" cy="3795270"/>
          </a:xfrm>
        </p:spPr>
        <p:txBody>
          <a:bodyPr>
            <a:normAutofit fontScale="92500" lnSpcReduction="20000"/>
          </a:bodyPr>
          <a:lstStyle/>
          <a:p>
            <a:pPr marL="0" indent="0">
              <a:buNone/>
            </a:pPr>
            <a:r>
              <a:rPr lang="en-US" dirty="0"/>
              <a:t>Main findings:</a:t>
            </a:r>
          </a:p>
          <a:p>
            <a:r>
              <a:rPr lang="en-US" dirty="0"/>
              <a:t>Identify political ideology based on campaign slogans</a:t>
            </a:r>
          </a:p>
          <a:p>
            <a:r>
              <a:rPr lang="en-US" dirty="0"/>
              <a:t>Use profile descriptions rather than aggregating</a:t>
            </a:r>
          </a:p>
          <a:p>
            <a:r>
              <a:rPr lang="en-US" dirty="0"/>
              <a:t>Diversity analysis revealed patterns not easily seen</a:t>
            </a:r>
          </a:p>
          <a:p>
            <a:r>
              <a:rPr lang="en-US" dirty="0"/>
              <a:t>Diversity analysis provided first glance of diversity compositions of social media sample</a:t>
            </a:r>
          </a:p>
        </p:txBody>
      </p:sp>
    </p:spTree>
    <p:extLst>
      <p:ext uri="{BB962C8B-B14F-4D97-AF65-F5344CB8AC3E}">
        <p14:creationId xmlns:p14="http://schemas.microsoft.com/office/powerpoint/2010/main" val="963595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A0387-BB6B-B34E-A900-299ADD428E30}"/>
              </a:ext>
            </a:extLst>
          </p:cNvPr>
          <p:cNvSpPr>
            <a:spLocks noGrp="1"/>
          </p:cNvSpPr>
          <p:nvPr>
            <p:ph type="title"/>
          </p:nvPr>
        </p:nvSpPr>
        <p:spPr/>
        <p:txBody>
          <a:bodyPr/>
          <a:lstStyle/>
          <a:p>
            <a:r>
              <a:rPr lang="en-US" dirty="0"/>
              <a:t>RQ 2: Communication structures</a:t>
            </a:r>
          </a:p>
        </p:txBody>
      </p:sp>
      <p:sp>
        <p:nvSpPr>
          <p:cNvPr id="4" name="Slide Number Placeholder 3">
            <a:extLst>
              <a:ext uri="{FF2B5EF4-FFF2-40B4-BE49-F238E27FC236}">
                <a16:creationId xmlns:a16="http://schemas.microsoft.com/office/drawing/2014/main" id="{56091EAE-2EC6-7440-9BBA-66B306CFCFEF}"/>
              </a:ext>
            </a:extLst>
          </p:cNvPr>
          <p:cNvSpPr>
            <a:spLocks noGrp="1"/>
          </p:cNvSpPr>
          <p:nvPr>
            <p:ph type="sldNum" sz="quarter" idx="12"/>
          </p:nvPr>
        </p:nvSpPr>
        <p:spPr/>
        <p:txBody>
          <a:bodyPr/>
          <a:lstStyle/>
          <a:p>
            <a:fld id="{509ED41B-A701-EF47-BA86-EA0555D5FDC7}" type="slidenum">
              <a:rPr lang="en-US" smtClean="0"/>
              <a:t>65</a:t>
            </a:fld>
            <a:endParaRPr lang="en-US"/>
          </a:p>
        </p:txBody>
      </p:sp>
      <p:sp>
        <p:nvSpPr>
          <p:cNvPr id="16" name="Content Placeholder 2">
            <a:extLst>
              <a:ext uri="{FF2B5EF4-FFF2-40B4-BE49-F238E27FC236}">
                <a16:creationId xmlns:a16="http://schemas.microsoft.com/office/drawing/2014/main" id="{0FDC341F-13DF-714C-86AD-3ED74D120216}"/>
              </a:ext>
            </a:extLst>
          </p:cNvPr>
          <p:cNvSpPr>
            <a:spLocks noGrp="1"/>
          </p:cNvSpPr>
          <p:nvPr>
            <p:ph idx="1"/>
          </p:nvPr>
        </p:nvSpPr>
        <p:spPr>
          <a:xfrm>
            <a:off x="221930" y="1126182"/>
            <a:ext cx="5874070" cy="3795270"/>
          </a:xfrm>
        </p:spPr>
        <p:txBody>
          <a:bodyPr>
            <a:normAutofit lnSpcReduction="10000"/>
          </a:bodyPr>
          <a:lstStyle/>
          <a:p>
            <a:pPr marL="0" indent="0">
              <a:buNone/>
            </a:pPr>
            <a:r>
              <a:rPr lang="en-US" dirty="0"/>
              <a:t>Main findings:</a:t>
            </a:r>
          </a:p>
          <a:p>
            <a:r>
              <a:rPr lang="en-US" dirty="0"/>
              <a:t>Few common structures of tweets</a:t>
            </a:r>
          </a:p>
          <a:p>
            <a:endParaRPr lang="en-US" dirty="0"/>
          </a:p>
          <a:p>
            <a:r>
              <a:rPr lang="en-US" dirty="0"/>
              <a:t>Structure of content and emoji use not unique but not often copied</a:t>
            </a:r>
          </a:p>
          <a:p>
            <a:endParaRPr lang="en-US" dirty="0"/>
          </a:p>
          <a:p>
            <a:r>
              <a:rPr lang="en-US" dirty="0"/>
              <a:t>Can find similar accounts based on similar style of emoji use </a:t>
            </a:r>
          </a:p>
        </p:txBody>
      </p:sp>
      <p:pic>
        <p:nvPicPr>
          <p:cNvPr id="13" name="Picture 12">
            <a:extLst>
              <a:ext uri="{FF2B5EF4-FFF2-40B4-BE49-F238E27FC236}">
                <a16:creationId xmlns:a16="http://schemas.microsoft.com/office/drawing/2014/main" id="{6B9DA301-2786-0742-AD13-B7C24281B4B6}"/>
              </a:ext>
            </a:extLst>
          </p:cNvPr>
          <p:cNvPicPr>
            <a:picLocks noChangeAspect="1"/>
          </p:cNvPicPr>
          <p:nvPr/>
        </p:nvPicPr>
        <p:blipFill>
          <a:blip r:embed="rId2"/>
          <a:stretch>
            <a:fillRect/>
          </a:stretch>
        </p:blipFill>
        <p:spPr>
          <a:xfrm>
            <a:off x="6108283" y="2087735"/>
            <a:ext cx="6083717" cy="1921818"/>
          </a:xfrm>
          <a:prstGeom prst="rect">
            <a:avLst/>
          </a:prstGeom>
        </p:spPr>
      </p:pic>
      <p:sp>
        <p:nvSpPr>
          <p:cNvPr id="18" name="TextBox 17">
            <a:extLst>
              <a:ext uri="{FF2B5EF4-FFF2-40B4-BE49-F238E27FC236}">
                <a16:creationId xmlns:a16="http://schemas.microsoft.com/office/drawing/2014/main" id="{7F6C209E-2296-744F-AACB-059232927771}"/>
              </a:ext>
            </a:extLst>
          </p:cNvPr>
          <p:cNvSpPr txBox="1"/>
          <p:nvPr/>
        </p:nvSpPr>
        <p:spPr>
          <a:xfrm>
            <a:off x="2783451" y="5409851"/>
            <a:ext cx="6665728" cy="1569660"/>
          </a:xfrm>
          <a:prstGeom prst="rect">
            <a:avLst/>
          </a:prstGeom>
          <a:noFill/>
        </p:spPr>
        <p:txBody>
          <a:bodyPr wrap="square" rtlCol="0">
            <a:spAutoFit/>
          </a:bodyPr>
          <a:lstStyle/>
          <a:p>
            <a:r>
              <a:rPr lang="en-US" sz="8000" dirty="0"/>
              <a:t>😎😎</a:t>
            </a:r>
            <a:r>
              <a:rPr lang="en-US" sz="9600" dirty="0"/>
              <a:t>🤖</a:t>
            </a:r>
            <a:r>
              <a:rPr lang="en-US" sz="8000" dirty="0"/>
              <a:t>😎😎😎</a:t>
            </a:r>
            <a:r>
              <a:rPr lang="en-US" sz="9600" dirty="0"/>
              <a:t> </a:t>
            </a:r>
          </a:p>
        </p:txBody>
      </p:sp>
      <p:sp>
        <p:nvSpPr>
          <p:cNvPr id="19" name="TextBox 18">
            <a:extLst>
              <a:ext uri="{FF2B5EF4-FFF2-40B4-BE49-F238E27FC236}">
                <a16:creationId xmlns:a16="http://schemas.microsoft.com/office/drawing/2014/main" id="{8CAFD8A8-4501-E545-B522-3D3D5B83E29C}"/>
              </a:ext>
            </a:extLst>
          </p:cNvPr>
          <p:cNvSpPr txBox="1"/>
          <p:nvPr/>
        </p:nvSpPr>
        <p:spPr>
          <a:xfrm>
            <a:off x="2150371" y="4987108"/>
            <a:ext cx="7931888" cy="523220"/>
          </a:xfrm>
          <a:prstGeom prst="rect">
            <a:avLst/>
          </a:prstGeom>
          <a:noFill/>
        </p:spPr>
        <p:txBody>
          <a:bodyPr wrap="square" rtlCol="0">
            <a:spAutoFit/>
          </a:bodyPr>
          <a:lstStyle/>
          <a:p>
            <a:r>
              <a:rPr lang="en-US" sz="2800" dirty="0"/>
              <a:t>[Emoji, Text, Emoji, Mention, Emoji, Url, Emoji, Text]</a:t>
            </a:r>
          </a:p>
        </p:txBody>
      </p:sp>
      <p:sp>
        <p:nvSpPr>
          <p:cNvPr id="20" name="TextBox 19">
            <a:extLst>
              <a:ext uri="{FF2B5EF4-FFF2-40B4-BE49-F238E27FC236}">
                <a16:creationId xmlns:a16="http://schemas.microsoft.com/office/drawing/2014/main" id="{F47E9B49-2104-E74E-88B6-C6324C0DD4D5}"/>
              </a:ext>
            </a:extLst>
          </p:cNvPr>
          <p:cNvSpPr txBox="1"/>
          <p:nvPr/>
        </p:nvSpPr>
        <p:spPr>
          <a:xfrm>
            <a:off x="7878548" y="3936709"/>
            <a:ext cx="3855370" cy="276999"/>
          </a:xfrm>
          <a:prstGeom prst="rect">
            <a:avLst/>
          </a:prstGeom>
          <a:noFill/>
        </p:spPr>
        <p:txBody>
          <a:bodyPr wrap="square" rtlCol="0">
            <a:spAutoFit/>
          </a:bodyPr>
          <a:lstStyle/>
          <a:p>
            <a:r>
              <a:rPr lang="en-US" sz="1200" dirty="0">
                <a:solidFill>
                  <a:schemeClr val="bg1">
                    <a:lumMod val="50000"/>
                  </a:schemeClr>
                </a:solidFill>
              </a:rPr>
              <a:t>Data associated with 2018 U.S. midterm election tweets</a:t>
            </a:r>
          </a:p>
        </p:txBody>
      </p:sp>
    </p:spTree>
    <p:extLst>
      <p:ext uri="{BB962C8B-B14F-4D97-AF65-F5344CB8AC3E}">
        <p14:creationId xmlns:p14="http://schemas.microsoft.com/office/powerpoint/2010/main" val="26237124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A0387-BB6B-B34E-A900-299ADD428E30}"/>
              </a:ext>
            </a:extLst>
          </p:cNvPr>
          <p:cNvSpPr>
            <a:spLocks noGrp="1"/>
          </p:cNvSpPr>
          <p:nvPr>
            <p:ph type="title"/>
          </p:nvPr>
        </p:nvSpPr>
        <p:spPr/>
        <p:txBody>
          <a:bodyPr/>
          <a:lstStyle/>
          <a:p>
            <a:r>
              <a:rPr lang="en-US" dirty="0"/>
              <a:t>RQ 2: Consistency of behavior</a:t>
            </a:r>
          </a:p>
        </p:txBody>
      </p:sp>
      <p:sp>
        <p:nvSpPr>
          <p:cNvPr id="4" name="Slide Number Placeholder 3">
            <a:extLst>
              <a:ext uri="{FF2B5EF4-FFF2-40B4-BE49-F238E27FC236}">
                <a16:creationId xmlns:a16="http://schemas.microsoft.com/office/drawing/2014/main" id="{56091EAE-2EC6-7440-9BBA-66B306CFCFEF}"/>
              </a:ext>
            </a:extLst>
          </p:cNvPr>
          <p:cNvSpPr>
            <a:spLocks noGrp="1"/>
          </p:cNvSpPr>
          <p:nvPr>
            <p:ph type="sldNum" sz="quarter" idx="12"/>
          </p:nvPr>
        </p:nvSpPr>
        <p:spPr/>
        <p:txBody>
          <a:bodyPr/>
          <a:lstStyle/>
          <a:p>
            <a:fld id="{509ED41B-A701-EF47-BA86-EA0555D5FDC7}" type="slidenum">
              <a:rPr lang="en-US" smtClean="0"/>
              <a:t>66</a:t>
            </a:fld>
            <a:endParaRPr lang="en-US"/>
          </a:p>
        </p:txBody>
      </p:sp>
      <p:sp>
        <p:nvSpPr>
          <p:cNvPr id="15" name="TextBox 14">
            <a:extLst>
              <a:ext uri="{FF2B5EF4-FFF2-40B4-BE49-F238E27FC236}">
                <a16:creationId xmlns:a16="http://schemas.microsoft.com/office/drawing/2014/main" id="{BE7FF4A8-699E-414D-8421-7CF6CB8A4924}"/>
              </a:ext>
            </a:extLst>
          </p:cNvPr>
          <p:cNvSpPr txBox="1"/>
          <p:nvPr/>
        </p:nvSpPr>
        <p:spPr>
          <a:xfrm>
            <a:off x="8122304" y="5639412"/>
            <a:ext cx="2849216" cy="461665"/>
          </a:xfrm>
          <a:prstGeom prst="rect">
            <a:avLst/>
          </a:prstGeom>
          <a:noFill/>
        </p:spPr>
        <p:txBody>
          <a:bodyPr wrap="square" rtlCol="0">
            <a:spAutoFit/>
          </a:bodyPr>
          <a:lstStyle/>
          <a:p>
            <a:r>
              <a:rPr lang="en-US" sz="1200" dirty="0">
                <a:solidFill>
                  <a:schemeClr val="bg1">
                    <a:lumMod val="50000"/>
                  </a:schemeClr>
                </a:solidFill>
              </a:rPr>
              <a:t>Data associated with 2018 U.S. midterm election tweets and user profiles</a:t>
            </a:r>
          </a:p>
        </p:txBody>
      </p:sp>
      <p:sp>
        <p:nvSpPr>
          <p:cNvPr id="16" name="Content Placeholder 2">
            <a:extLst>
              <a:ext uri="{FF2B5EF4-FFF2-40B4-BE49-F238E27FC236}">
                <a16:creationId xmlns:a16="http://schemas.microsoft.com/office/drawing/2014/main" id="{0FDC341F-13DF-714C-86AD-3ED74D120216}"/>
              </a:ext>
            </a:extLst>
          </p:cNvPr>
          <p:cNvSpPr>
            <a:spLocks noGrp="1"/>
          </p:cNvSpPr>
          <p:nvPr>
            <p:ph idx="1"/>
          </p:nvPr>
        </p:nvSpPr>
        <p:spPr>
          <a:xfrm>
            <a:off x="632745" y="1446395"/>
            <a:ext cx="6351151" cy="3795270"/>
          </a:xfrm>
        </p:spPr>
        <p:txBody>
          <a:bodyPr>
            <a:normAutofit/>
          </a:bodyPr>
          <a:lstStyle/>
          <a:p>
            <a:pPr marL="0" indent="0">
              <a:buNone/>
            </a:pPr>
            <a:r>
              <a:rPr lang="en-US" dirty="0"/>
              <a:t>Main findings:</a:t>
            </a:r>
          </a:p>
          <a:p>
            <a:r>
              <a:rPr lang="en-US" dirty="0"/>
              <a:t>Possible to measure behavior for consistency of style of emoji use and content</a:t>
            </a:r>
          </a:p>
          <a:p>
            <a:r>
              <a:rPr lang="en-US" dirty="0"/>
              <a:t>Users more consistent with content structure and unique emojis</a:t>
            </a:r>
          </a:p>
          <a:p>
            <a:r>
              <a:rPr lang="en-US" dirty="0"/>
              <a:t>More consistency in non-retweets </a:t>
            </a:r>
          </a:p>
        </p:txBody>
      </p:sp>
      <p:pic>
        <p:nvPicPr>
          <p:cNvPr id="13" name="Graphic 1">
            <a:extLst>
              <a:ext uri="{FF2B5EF4-FFF2-40B4-BE49-F238E27FC236}">
                <a16:creationId xmlns:a16="http://schemas.microsoft.com/office/drawing/2014/main" id="{026C84DE-D07B-0F4B-9FFA-70A11699399E}"/>
              </a:ext>
            </a:extLst>
          </p:cNvPr>
          <p:cNvPicPr/>
          <p:nvPr/>
        </p:nvPicPr>
        <p:blipFill rotWithShape="1">
          <a:blip r:embed="rId2"/>
          <a:srcRect r="49610"/>
          <a:stretch/>
        </p:blipFill>
        <p:spPr bwMode="auto">
          <a:xfrm>
            <a:off x="7627006" y="1304861"/>
            <a:ext cx="3644346" cy="2124139"/>
          </a:xfrm>
          <a:prstGeom prst="rect">
            <a:avLst/>
          </a:prstGeom>
          <a:ln>
            <a:noFill/>
          </a:ln>
          <a:extLst>
            <a:ext uri="{53640926-AAD7-44D8-BBD7-CCE9431645EC}">
              <a14:shadowObscured xmlns:a14="http://schemas.microsoft.com/office/drawing/2010/main"/>
            </a:ext>
          </a:extLst>
        </p:spPr>
      </p:pic>
      <p:grpSp>
        <p:nvGrpSpPr>
          <p:cNvPr id="17" name="Group 16">
            <a:extLst>
              <a:ext uri="{FF2B5EF4-FFF2-40B4-BE49-F238E27FC236}">
                <a16:creationId xmlns:a16="http://schemas.microsoft.com/office/drawing/2014/main" id="{8B24FBE9-2B49-1446-9F27-57E4B3D19518}"/>
              </a:ext>
            </a:extLst>
          </p:cNvPr>
          <p:cNvGrpSpPr/>
          <p:nvPr/>
        </p:nvGrpSpPr>
        <p:grpSpPr>
          <a:xfrm>
            <a:off x="2800815" y="4853348"/>
            <a:ext cx="4053337" cy="1116514"/>
            <a:chOff x="4181440" y="797094"/>
            <a:chExt cx="4053337" cy="1116514"/>
          </a:xfrm>
        </p:grpSpPr>
        <p:pic>
          <p:nvPicPr>
            <p:cNvPr id="18" name="Picture 17">
              <a:extLst>
                <a:ext uri="{FF2B5EF4-FFF2-40B4-BE49-F238E27FC236}">
                  <a16:creationId xmlns:a16="http://schemas.microsoft.com/office/drawing/2014/main" id="{F941C5D8-5C48-CF4C-B4F3-B6220EF4859F}"/>
                </a:ext>
              </a:extLst>
            </p:cNvPr>
            <p:cNvPicPr>
              <a:picLocks noChangeAspect="1"/>
            </p:cNvPicPr>
            <p:nvPr/>
          </p:nvPicPr>
          <p:blipFill>
            <a:blip r:embed="rId3"/>
            <a:stretch>
              <a:fillRect/>
            </a:stretch>
          </p:blipFill>
          <p:spPr>
            <a:xfrm>
              <a:off x="4181440" y="1094540"/>
              <a:ext cx="4053337" cy="819068"/>
            </a:xfrm>
            <a:prstGeom prst="rect">
              <a:avLst/>
            </a:prstGeom>
          </p:spPr>
        </p:pic>
        <p:sp>
          <p:nvSpPr>
            <p:cNvPr id="19" name="TextBox 18">
              <a:extLst>
                <a:ext uri="{FF2B5EF4-FFF2-40B4-BE49-F238E27FC236}">
                  <a16:creationId xmlns:a16="http://schemas.microsoft.com/office/drawing/2014/main" id="{DCBC0E90-E9FA-D94B-BC74-FEBDC8148E06}"/>
                </a:ext>
              </a:extLst>
            </p:cNvPr>
            <p:cNvSpPr txBox="1"/>
            <p:nvPr/>
          </p:nvSpPr>
          <p:spPr>
            <a:xfrm>
              <a:off x="4814900" y="797094"/>
              <a:ext cx="254577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Measure of Consistency:</a:t>
              </a:r>
            </a:p>
          </p:txBody>
        </p:sp>
      </p:grpSp>
      <p:pic>
        <p:nvPicPr>
          <p:cNvPr id="20" name="Graphic 1">
            <a:extLst>
              <a:ext uri="{FF2B5EF4-FFF2-40B4-BE49-F238E27FC236}">
                <a16:creationId xmlns:a16="http://schemas.microsoft.com/office/drawing/2014/main" id="{4C246218-6423-EB43-AF1F-FEDA8443F62A}"/>
              </a:ext>
            </a:extLst>
          </p:cNvPr>
          <p:cNvPicPr/>
          <p:nvPr/>
        </p:nvPicPr>
        <p:blipFill rotWithShape="1">
          <a:blip r:embed="rId2"/>
          <a:srcRect l="52313"/>
          <a:stretch/>
        </p:blipFill>
        <p:spPr bwMode="auto">
          <a:xfrm>
            <a:off x="7822472" y="3429000"/>
            <a:ext cx="3448880" cy="21241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58909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RQ 3: Collective behavior and emoji use</a:t>
            </a:r>
          </a:p>
        </p:txBody>
      </p:sp>
      <p:sp>
        <p:nvSpPr>
          <p:cNvPr id="3" name="Slide Number Placeholder 2">
            <a:extLst>
              <a:ext uri="{FF2B5EF4-FFF2-40B4-BE49-F238E27FC236}">
                <a16:creationId xmlns:a16="http://schemas.microsoft.com/office/drawing/2014/main" id="{8D22FE28-8F67-0341-BA0C-847A8CC4E6D2}"/>
              </a:ext>
            </a:extLst>
          </p:cNvPr>
          <p:cNvSpPr>
            <a:spLocks noGrp="1"/>
          </p:cNvSpPr>
          <p:nvPr>
            <p:ph type="sldNum" sz="quarter" idx="12"/>
          </p:nvPr>
        </p:nvSpPr>
        <p:spPr/>
        <p:txBody>
          <a:bodyPr/>
          <a:lstStyle/>
          <a:p>
            <a:fld id="{B8ACD496-1B0F-C444-8CE5-2CE0E604F78C}" type="slidenum">
              <a:rPr lang="en-US" smtClean="0"/>
              <a:t>67</a:t>
            </a:fld>
            <a:endParaRPr lang="en-US"/>
          </a:p>
        </p:txBody>
      </p:sp>
      <p:sp>
        <p:nvSpPr>
          <p:cNvPr id="5" name="Rectangle 4">
            <a:extLst>
              <a:ext uri="{FF2B5EF4-FFF2-40B4-BE49-F238E27FC236}">
                <a16:creationId xmlns:a16="http://schemas.microsoft.com/office/drawing/2014/main" id="{09A9DBD6-687A-D247-8DEF-DE677A495887}"/>
              </a:ext>
            </a:extLst>
          </p:cNvPr>
          <p:cNvSpPr/>
          <p:nvPr/>
        </p:nvSpPr>
        <p:spPr>
          <a:xfrm>
            <a:off x="1509823" y="1184194"/>
            <a:ext cx="9675628" cy="1384995"/>
          </a:xfrm>
          <a:prstGeom prst="rect">
            <a:avLst/>
          </a:prstGeom>
        </p:spPr>
        <p:txBody>
          <a:bodyPr wrap="square">
            <a:spAutoFit/>
          </a:bodyPr>
          <a:lstStyle/>
          <a:p>
            <a:r>
              <a:rPr lang="en-US" sz="2800" i="1" dirty="0">
                <a:latin typeface="Arial" panose="020B0604020202020204" pitchFamily="34" charset="0"/>
                <a:cs typeface="Arial" panose="020B0604020202020204" pitchFamily="34" charset="0"/>
              </a:rPr>
              <a:t>What are the collective patterns and behaviors that arise from individual emoji use and what do they reveal about social norms?</a:t>
            </a:r>
            <a:r>
              <a:rPr lang="en-US" sz="2800" i="1" dirty="0">
                <a:effectLst/>
                <a:latin typeface="Arial" panose="020B0604020202020204" pitchFamily="34" charset="0"/>
                <a:cs typeface="Arial" panose="020B0604020202020204" pitchFamily="34" charset="0"/>
              </a:rPr>
              <a:t> </a:t>
            </a:r>
            <a:endParaRPr lang="en-US" sz="2800" i="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17C33B4-69E4-5B4F-A545-FBD94E1E668F}"/>
              </a:ext>
            </a:extLst>
          </p:cNvPr>
          <p:cNvPicPr>
            <a:picLocks noChangeAspect="1"/>
          </p:cNvPicPr>
          <p:nvPr/>
        </p:nvPicPr>
        <p:blipFill rotWithShape="1">
          <a:blip r:embed="rId2"/>
          <a:srcRect l="5962" t="3646" r="5557" b="6456"/>
          <a:stretch/>
        </p:blipFill>
        <p:spPr>
          <a:xfrm>
            <a:off x="4147929" y="2120349"/>
            <a:ext cx="5552661" cy="4615784"/>
          </a:xfrm>
          <a:prstGeom prst="rect">
            <a:avLst/>
          </a:prstGeom>
        </p:spPr>
      </p:pic>
    </p:spTree>
    <p:extLst>
      <p:ext uri="{BB962C8B-B14F-4D97-AF65-F5344CB8AC3E}">
        <p14:creationId xmlns:p14="http://schemas.microsoft.com/office/powerpoint/2010/main" val="33314866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RQ 3: Collective behavior and emoji use</a:t>
            </a:r>
          </a:p>
        </p:txBody>
      </p:sp>
      <p:sp>
        <p:nvSpPr>
          <p:cNvPr id="3" name="Slide Number Placeholder 2">
            <a:extLst>
              <a:ext uri="{FF2B5EF4-FFF2-40B4-BE49-F238E27FC236}">
                <a16:creationId xmlns:a16="http://schemas.microsoft.com/office/drawing/2014/main" id="{8D22FE28-8F67-0341-BA0C-847A8CC4E6D2}"/>
              </a:ext>
            </a:extLst>
          </p:cNvPr>
          <p:cNvSpPr>
            <a:spLocks noGrp="1"/>
          </p:cNvSpPr>
          <p:nvPr>
            <p:ph type="sldNum" sz="quarter" idx="12"/>
          </p:nvPr>
        </p:nvSpPr>
        <p:spPr/>
        <p:txBody>
          <a:bodyPr/>
          <a:lstStyle/>
          <a:p>
            <a:fld id="{B8ACD496-1B0F-C444-8CE5-2CE0E604F78C}" type="slidenum">
              <a:rPr lang="en-US" smtClean="0"/>
              <a:t>68</a:t>
            </a:fld>
            <a:endParaRPr lang="en-US"/>
          </a:p>
        </p:txBody>
      </p:sp>
      <p:sp>
        <p:nvSpPr>
          <p:cNvPr id="6" name="Content Placeholder 2">
            <a:extLst>
              <a:ext uri="{FF2B5EF4-FFF2-40B4-BE49-F238E27FC236}">
                <a16:creationId xmlns:a16="http://schemas.microsoft.com/office/drawing/2014/main" id="{55C9EAF2-B46A-D14A-8E6B-19853BE8B432}"/>
              </a:ext>
            </a:extLst>
          </p:cNvPr>
          <p:cNvSpPr>
            <a:spLocks noGrp="1"/>
          </p:cNvSpPr>
          <p:nvPr>
            <p:ph idx="1"/>
          </p:nvPr>
        </p:nvSpPr>
        <p:spPr>
          <a:xfrm>
            <a:off x="640210" y="1032478"/>
            <a:ext cx="7374213" cy="4050415"/>
          </a:xfrm>
        </p:spPr>
        <p:txBody>
          <a:bodyPr>
            <a:noAutofit/>
          </a:bodyPr>
          <a:lstStyle/>
          <a:p>
            <a:r>
              <a:rPr lang="en-US" sz="3000" dirty="0"/>
              <a:t>Draws from social science theory on social identity, events and place identity</a:t>
            </a:r>
          </a:p>
          <a:p>
            <a:endParaRPr lang="en-US" sz="3000" dirty="0"/>
          </a:p>
          <a:p>
            <a:r>
              <a:rPr lang="en-US" sz="3000" dirty="0"/>
              <a:t>Similar behavior for consistency user role</a:t>
            </a:r>
          </a:p>
          <a:p>
            <a:endParaRPr lang="en-US" sz="3000" dirty="0"/>
          </a:p>
          <a:p>
            <a:r>
              <a:rPr lang="en-US" sz="3000" dirty="0"/>
              <a:t>Shared identity through symbolism during events</a:t>
            </a:r>
          </a:p>
          <a:p>
            <a:endParaRPr lang="en-US" sz="3000" dirty="0"/>
          </a:p>
          <a:p>
            <a:r>
              <a:rPr lang="en-US" sz="3000" dirty="0"/>
              <a:t>Shared experience at place</a:t>
            </a:r>
          </a:p>
        </p:txBody>
      </p:sp>
      <p:pic>
        <p:nvPicPr>
          <p:cNvPr id="7" name="Picture 6">
            <a:extLst>
              <a:ext uri="{FF2B5EF4-FFF2-40B4-BE49-F238E27FC236}">
                <a16:creationId xmlns:a16="http://schemas.microsoft.com/office/drawing/2014/main" id="{BF426BB8-CCA2-B943-A8CC-9162244CA024}"/>
              </a:ext>
            </a:extLst>
          </p:cNvPr>
          <p:cNvPicPr>
            <a:picLocks noChangeAspect="1"/>
          </p:cNvPicPr>
          <p:nvPr/>
        </p:nvPicPr>
        <p:blipFill rotWithShape="1">
          <a:blip r:embed="rId2"/>
          <a:srcRect t="27620" r="53325"/>
          <a:stretch/>
        </p:blipFill>
        <p:spPr>
          <a:xfrm>
            <a:off x="8341201" y="1232357"/>
            <a:ext cx="2685820" cy="2105451"/>
          </a:xfrm>
          <a:prstGeom prst="rect">
            <a:avLst/>
          </a:prstGeom>
        </p:spPr>
      </p:pic>
      <p:sp>
        <p:nvSpPr>
          <p:cNvPr id="8" name="TextBox 7">
            <a:extLst>
              <a:ext uri="{FF2B5EF4-FFF2-40B4-BE49-F238E27FC236}">
                <a16:creationId xmlns:a16="http://schemas.microsoft.com/office/drawing/2014/main" id="{18960F62-B5C9-A148-9259-F11B3105E241}"/>
              </a:ext>
            </a:extLst>
          </p:cNvPr>
          <p:cNvSpPr txBox="1"/>
          <p:nvPr/>
        </p:nvSpPr>
        <p:spPr>
          <a:xfrm>
            <a:off x="7743320" y="3614033"/>
            <a:ext cx="863076" cy="660164"/>
          </a:xfrm>
          <a:prstGeom prst="rect">
            <a:avLst/>
          </a:prstGeom>
          <a:noFill/>
        </p:spPr>
        <p:txBody>
          <a:bodyPr wrap="square" rtlCol="0">
            <a:spAutoFit/>
          </a:bodyPr>
          <a:lstStyle/>
          <a:p>
            <a:r>
              <a:rPr lang="en-US" sz="5400" dirty="0"/>
              <a:t>🌹</a:t>
            </a:r>
          </a:p>
        </p:txBody>
      </p:sp>
      <p:sp>
        <p:nvSpPr>
          <p:cNvPr id="9" name="Rectangle 8">
            <a:extLst>
              <a:ext uri="{FF2B5EF4-FFF2-40B4-BE49-F238E27FC236}">
                <a16:creationId xmlns:a16="http://schemas.microsoft.com/office/drawing/2014/main" id="{762A2232-7828-C548-984B-5EE906F9DDD6}"/>
              </a:ext>
            </a:extLst>
          </p:cNvPr>
          <p:cNvSpPr/>
          <p:nvPr/>
        </p:nvSpPr>
        <p:spPr>
          <a:xfrm>
            <a:off x="9131833" y="3614033"/>
            <a:ext cx="986167" cy="861774"/>
          </a:xfrm>
          <a:prstGeom prst="rect">
            <a:avLst/>
          </a:prstGeom>
        </p:spPr>
        <p:txBody>
          <a:bodyPr wrap="none">
            <a:spAutoFit/>
          </a:bodyPr>
          <a:lstStyle/>
          <a:p>
            <a:r>
              <a:rPr lang="en-US" sz="5000" dirty="0">
                <a:latin typeface="Apple Color Emoji" pitchFamily="2" charset="0"/>
                <a:ea typeface="Times New Roman" panose="02020603050405020304" pitchFamily="18" charset="0"/>
                <a:cs typeface="Times New Roman" panose="02020603050405020304" pitchFamily="18" charset="0"/>
                <a:sym typeface="Apple Color Emoji" pitchFamily="2" charset="0"/>
              </a:rPr>
              <a:t>✊</a:t>
            </a:r>
            <a:r>
              <a:rPr lang="en-US" sz="5000" dirty="0">
                <a:latin typeface="Times New Roman" panose="02020603050405020304" pitchFamily="18" charset="0"/>
                <a:ea typeface="Times New Roman" panose="02020603050405020304" pitchFamily="18" charset="0"/>
              </a:rPr>
              <a:t> </a:t>
            </a:r>
            <a:endParaRPr lang="en-US" sz="5000" dirty="0"/>
          </a:p>
        </p:txBody>
      </p:sp>
      <p:pic>
        <p:nvPicPr>
          <p:cNvPr id="4" name="Picture 3">
            <a:extLst>
              <a:ext uri="{FF2B5EF4-FFF2-40B4-BE49-F238E27FC236}">
                <a16:creationId xmlns:a16="http://schemas.microsoft.com/office/drawing/2014/main" id="{EF72D055-535D-3D4D-8411-695C0B09A4EC}"/>
              </a:ext>
            </a:extLst>
          </p:cNvPr>
          <p:cNvPicPr>
            <a:picLocks noChangeAspect="1"/>
          </p:cNvPicPr>
          <p:nvPr/>
        </p:nvPicPr>
        <p:blipFill>
          <a:blip r:embed="rId3"/>
          <a:stretch>
            <a:fillRect/>
          </a:stretch>
        </p:blipFill>
        <p:spPr>
          <a:xfrm>
            <a:off x="8217491" y="4689458"/>
            <a:ext cx="2219819" cy="1569182"/>
          </a:xfrm>
          <a:prstGeom prst="rect">
            <a:avLst/>
          </a:prstGeom>
        </p:spPr>
      </p:pic>
      <p:sp>
        <p:nvSpPr>
          <p:cNvPr id="10" name="Rectangle 9">
            <a:extLst>
              <a:ext uri="{FF2B5EF4-FFF2-40B4-BE49-F238E27FC236}">
                <a16:creationId xmlns:a16="http://schemas.microsoft.com/office/drawing/2014/main" id="{68FC8996-81C3-C149-82BA-513A282975F1}"/>
              </a:ext>
            </a:extLst>
          </p:cNvPr>
          <p:cNvSpPr/>
          <p:nvPr/>
        </p:nvSpPr>
        <p:spPr>
          <a:xfrm>
            <a:off x="10510241" y="3585464"/>
            <a:ext cx="986167" cy="861774"/>
          </a:xfrm>
          <a:prstGeom prst="rect">
            <a:avLst/>
          </a:prstGeom>
        </p:spPr>
        <p:txBody>
          <a:bodyPr wrap="none">
            <a:spAutoFit/>
          </a:bodyPr>
          <a:lstStyle/>
          <a:p>
            <a:r>
              <a:rPr lang="en-US" sz="5000" dirty="0">
                <a:latin typeface="Apple Color Emoji" pitchFamily="2" charset="0"/>
                <a:ea typeface="Times New Roman" panose="02020603050405020304" pitchFamily="18" charset="0"/>
                <a:cs typeface="Times New Roman" panose="02020603050405020304" pitchFamily="18" charset="0"/>
                <a:sym typeface="Apple Color Emoji" pitchFamily="2" charset="0"/>
              </a:rPr>
              <a:t>🇱🇹</a:t>
            </a:r>
            <a:r>
              <a:rPr lang="en-US" sz="5000" dirty="0">
                <a:latin typeface="Times New Roman" panose="02020603050405020304" pitchFamily="18" charset="0"/>
                <a:ea typeface="Times New Roman" panose="02020603050405020304" pitchFamily="18" charset="0"/>
              </a:rPr>
              <a:t> </a:t>
            </a:r>
            <a:endParaRPr lang="en-US" sz="5000" dirty="0"/>
          </a:p>
        </p:txBody>
      </p:sp>
    </p:spTree>
    <p:extLst>
      <p:ext uri="{BB962C8B-B14F-4D97-AF65-F5344CB8AC3E}">
        <p14:creationId xmlns:p14="http://schemas.microsoft.com/office/powerpoint/2010/main" val="2575795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RQ 3: Social science theories</a:t>
            </a:r>
          </a:p>
        </p:txBody>
      </p:sp>
      <p:sp>
        <p:nvSpPr>
          <p:cNvPr id="3" name="Slide Number Placeholder 2">
            <a:extLst>
              <a:ext uri="{FF2B5EF4-FFF2-40B4-BE49-F238E27FC236}">
                <a16:creationId xmlns:a16="http://schemas.microsoft.com/office/drawing/2014/main" id="{8D22FE28-8F67-0341-BA0C-847A8CC4E6D2}"/>
              </a:ext>
            </a:extLst>
          </p:cNvPr>
          <p:cNvSpPr>
            <a:spLocks noGrp="1"/>
          </p:cNvSpPr>
          <p:nvPr>
            <p:ph type="sldNum" sz="quarter" idx="12"/>
          </p:nvPr>
        </p:nvSpPr>
        <p:spPr/>
        <p:txBody>
          <a:bodyPr/>
          <a:lstStyle/>
          <a:p>
            <a:fld id="{B8ACD496-1B0F-C444-8CE5-2CE0E604F78C}" type="slidenum">
              <a:rPr lang="en-US" smtClean="0"/>
              <a:t>69</a:t>
            </a:fld>
            <a:endParaRPr lang="en-US"/>
          </a:p>
        </p:txBody>
      </p:sp>
      <p:sp>
        <p:nvSpPr>
          <p:cNvPr id="7" name="TextBox 6">
            <a:extLst>
              <a:ext uri="{FF2B5EF4-FFF2-40B4-BE49-F238E27FC236}">
                <a16:creationId xmlns:a16="http://schemas.microsoft.com/office/drawing/2014/main" id="{4EB5B1B5-D9D0-8B40-A4AB-A180D8C7B12C}"/>
              </a:ext>
            </a:extLst>
          </p:cNvPr>
          <p:cNvSpPr txBox="1"/>
          <p:nvPr/>
        </p:nvSpPr>
        <p:spPr>
          <a:xfrm>
            <a:off x="892066" y="1710121"/>
            <a:ext cx="4059414" cy="892552"/>
          </a:xfrm>
          <a:prstGeom prst="rect">
            <a:avLst/>
          </a:prstGeom>
          <a:solidFill>
            <a:schemeClr val="accent6">
              <a:lumMod val="20000"/>
              <a:lumOff val="80000"/>
            </a:schemeClr>
          </a:solidFill>
          <a:ln>
            <a:solidFill>
              <a:schemeClr val="tx1"/>
            </a:solidFill>
          </a:ln>
        </p:spPr>
        <p:txBody>
          <a:bodyPr wrap="square" rtlCol="0">
            <a:spAutoFit/>
          </a:bodyPr>
          <a:lstStyle/>
          <a:p>
            <a:pPr algn="ctr"/>
            <a:r>
              <a:rPr lang="en-US" sz="2600" dirty="0"/>
              <a:t>Role of Symbols and Events on Society and Culture</a:t>
            </a:r>
          </a:p>
        </p:txBody>
      </p:sp>
      <p:sp>
        <p:nvSpPr>
          <p:cNvPr id="8" name="TextBox 7">
            <a:extLst>
              <a:ext uri="{FF2B5EF4-FFF2-40B4-BE49-F238E27FC236}">
                <a16:creationId xmlns:a16="http://schemas.microsoft.com/office/drawing/2014/main" id="{F3943105-3956-584F-B01E-C825183E8C81}"/>
              </a:ext>
            </a:extLst>
          </p:cNvPr>
          <p:cNvSpPr txBox="1"/>
          <p:nvPr/>
        </p:nvSpPr>
        <p:spPr>
          <a:xfrm>
            <a:off x="5645878" y="1421880"/>
            <a:ext cx="4830327" cy="1292662"/>
          </a:xfrm>
          <a:prstGeom prst="rect">
            <a:avLst/>
          </a:prstGeom>
          <a:noFill/>
        </p:spPr>
        <p:txBody>
          <a:bodyPr wrap="square" rtlCol="0">
            <a:spAutoFit/>
          </a:bodyPr>
          <a:lstStyle/>
          <a:p>
            <a:r>
              <a:rPr lang="en-US" sz="2600" dirty="0"/>
              <a:t>Role of Symbols and Events on Society and Culture</a:t>
            </a:r>
          </a:p>
          <a:p>
            <a:pPr marL="914400" lvl="1" indent="-457200">
              <a:buFont typeface="Arial" panose="020B0604020202020204" pitchFamily="34" charset="0"/>
              <a:buChar char="•"/>
            </a:pPr>
            <a:endParaRPr lang="en-US" sz="2600" dirty="0"/>
          </a:p>
        </p:txBody>
      </p:sp>
      <p:sp>
        <p:nvSpPr>
          <p:cNvPr id="9" name="TextBox 8">
            <a:extLst>
              <a:ext uri="{FF2B5EF4-FFF2-40B4-BE49-F238E27FC236}">
                <a16:creationId xmlns:a16="http://schemas.microsoft.com/office/drawing/2014/main" id="{8F93CC89-DD76-F94F-96BE-080BB7F12B73}"/>
              </a:ext>
            </a:extLst>
          </p:cNvPr>
          <p:cNvSpPr txBox="1"/>
          <p:nvPr/>
        </p:nvSpPr>
        <p:spPr>
          <a:xfrm>
            <a:off x="6425848" y="4198792"/>
            <a:ext cx="3567715" cy="646331"/>
          </a:xfrm>
          <a:prstGeom prst="rect">
            <a:avLst/>
          </a:prstGeom>
          <a:noFill/>
        </p:spPr>
        <p:txBody>
          <a:bodyPr wrap="square" rtlCol="0">
            <a:spAutoFit/>
          </a:bodyPr>
          <a:lstStyle/>
          <a:p>
            <a:r>
              <a:rPr lang="en-US" dirty="0">
                <a:solidFill>
                  <a:schemeClr val="bg1">
                    <a:lumMod val="50000"/>
                  </a:schemeClr>
                </a:solidFill>
              </a:rPr>
              <a:t>Laing &amp; Frost, 2015; Edensor, 2002; Wilson, 1954</a:t>
            </a:r>
          </a:p>
        </p:txBody>
      </p:sp>
      <p:sp>
        <p:nvSpPr>
          <p:cNvPr id="10" name="TextBox 9">
            <a:extLst>
              <a:ext uri="{FF2B5EF4-FFF2-40B4-BE49-F238E27FC236}">
                <a16:creationId xmlns:a16="http://schemas.microsoft.com/office/drawing/2014/main" id="{5D6C971B-FBAC-9943-8B9C-B1A6A1613670}"/>
              </a:ext>
            </a:extLst>
          </p:cNvPr>
          <p:cNvSpPr txBox="1"/>
          <p:nvPr/>
        </p:nvSpPr>
        <p:spPr>
          <a:xfrm>
            <a:off x="5940875" y="2259800"/>
            <a:ext cx="4723195" cy="1938992"/>
          </a:xfrm>
          <a:prstGeom prst="rect">
            <a:avLst/>
          </a:prstGeom>
          <a:noFill/>
        </p:spPr>
        <p:txBody>
          <a:bodyPr wrap="square" rtlCol="0">
            <a:spAutoFit/>
          </a:bodyPr>
          <a:lstStyle/>
          <a:p>
            <a:pPr marL="457200" indent="-457200">
              <a:buFont typeface="Arial" panose="020B0604020202020204" pitchFamily="34" charset="0"/>
              <a:buChar char="•"/>
            </a:pPr>
            <a:r>
              <a:rPr lang="en-US" sz="2400" dirty="0"/>
              <a:t>Acknowledgement of values and beliefs</a:t>
            </a:r>
          </a:p>
          <a:p>
            <a:pPr marL="457200" indent="-457200">
              <a:buFont typeface="Arial" panose="020B0604020202020204" pitchFamily="34" charset="0"/>
              <a:buChar char="•"/>
            </a:pPr>
            <a:r>
              <a:rPr lang="en-US" sz="2400" dirty="0"/>
              <a:t>Solidarity and collective identity</a:t>
            </a:r>
          </a:p>
          <a:p>
            <a:pPr marL="457200" indent="-457200">
              <a:buFont typeface="Arial" panose="020B0604020202020204" pitchFamily="34" charset="0"/>
              <a:buChar char="•"/>
            </a:pPr>
            <a:r>
              <a:rPr lang="en-US" sz="2400" dirty="0"/>
              <a:t>Use of symbolism and rituals</a:t>
            </a:r>
          </a:p>
          <a:p>
            <a:pPr marL="457200" indent="-457200">
              <a:buFont typeface="Arial" panose="020B0604020202020204" pitchFamily="34" charset="0"/>
              <a:buChar char="•"/>
            </a:pPr>
            <a:r>
              <a:rPr lang="en-US" sz="2400" dirty="0"/>
              <a:t>Place-identity</a:t>
            </a:r>
          </a:p>
        </p:txBody>
      </p:sp>
    </p:spTree>
    <p:extLst>
      <p:ext uri="{BB962C8B-B14F-4D97-AF65-F5344CB8AC3E}">
        <p14:creationId xmlns:p14="http://schemas.microsoft.com/office/powerpoint/2010/main" val="2288745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Emoji history</a:t>
            </a:r>
          </a:p>
        </p:txBody>
      </p:sp>
      <p:sp>
        <p:nvSpPr>
          <p:cNvPr id="3" name="Slide Number Placeholder 2">
            <a:extLst>
              <a:ext uri="{FF2B5EF4-FFF2-40B4-BE49-F238E27FC236}">
                <a16:creationId xmlns:a16="http://schemas.microsoft.com/office/drawing/2014/main" id="{CD635B07-E94B-CC47-83A5-15999A2E3A2E}"/>
              </a:ext>
            </a:extLst>
          </p:cNvPr>
          <p:cNvSpPr>
            <a:spLocks noGrp="1"/>
          </p:cNvSpPr>
          <p:nvPr>
            <p:ph type="sldNum" sz="quarter" idx="12"/>
          </p:nvPr>
        </p:nvSpPr>
        <p:spPr/>
        <p:txBody>
          <a:bodyPr/>
          <a:lstStyle/>
          <a:p>
            <a:fld id="{B8ACD496-1B0F-C444-8CE5-2CE0E604F78C}" type="slidenum">
              <a:rPr lang="en-US" smtClean="0"/>
              <a:t>7</a:t>
            </a:fld>
            <a:endParaRPr lang="en-US"/>
          </a:p>
        </p:txBody>
      </p:sp>
      <p:pic>
        <p:nvPicPr>
          <p:cNvPr id="4" name="Picture 3">
            <a:extLst>
              <a:ext uri="{FF2B5EF4-FFF2-40B4-BE49-F238E27FC236}">
                <a16:creationId xmlns:a16="http://schemas.microsoft.com/office/drawing/2014/main" id="{470D9DDF-37EF-EE41-B6C9-E69F362A8697}"/>
              </a:ext>
            </a:extLst>
          </p:cNvPr>
          <p:cNvPicPr>
            <a:picLocks noChangeAspect="1"/>
          </p:cNvPicPr>
          <p:nvPr/>
        </p:nvPicPr>
        <p:blipFill>
          <a:blip r:embed="rId3"/>
          <a:stretch>
            <a:fillRect/>
          </a:stretch>
        </p:blipFill>
        <p:spPr>
          <a:xfrm>
            <a:off x="2332382" y="1600200"/>
            <a:ext cx="6864626" cy="4004365"/>
          </a:xfrm>
          <a:prstGeom prst="rect">
            <a:avLst/>
          </a:prstGeom>
        </p:spPr>
      </p:pic>
      <p:sp>
        <p:nvSpPr>
          <p:cNvPr id="7" name="TextBox 6">
            <a:extLst>
              <a:ext uri="{FF2B5EF4-FFF2-40B4-BE49-F238E27FC236}">
                <a16:creationId xmlns:a16="http://schemas.microsoft.com/office/drawing/2014/main" id="{117A404E-1310-2844-BD88-FD740FB1D7AA}"/>
              </a:ext>
            </a:extLst>
          </p:cNvPr>
          <p:cNvSpPr txBox="1"/>
          <p:nvPr/>
        </p:nvSpPr>
        <p:spPr>
          <a:xfrm>
            <a:off x="4408480" y="5235233"/>
            <a:ext cx="4788528" cy="369332"/>
          </a:xfrm>
          <a:prstGeom prst="rect">
            <a:avLst/>
          </a:prstGeom>
          <a:noFill/>
        </p:spPr>
        <p:txBody>
          <a:bodyPr wrap="square" rtlCol="0">
            <a:spAutoFit/>
          </a:bodyPr>
          <a:lstStyle/>
          <a:p>
            <a:pPr algn="r"/>
            <a:r>
              <a:rPr lang="en-US" dirty="0">
                <a:solidFill>
                  <a:schemeClr val="bg1">
                    <a:lumMod val="50000"/>
                  </a:schemeClr>
                </a:solidFill>
              </a:rPr>
              <a:t>Source: </a:t>
            </a:r>
            <a:r>
              <a:rPr lang="en-US" dirty="0" err="1">
                <a:solidFill>
                  <a:schemeClr val="bg1">
                    <a:lumMod val="50000"/>
                  </a:schemeClr>
                </a:solidFill>
              </a:rPr>
              <a:t>Emojipedia</a:t>
            </a:r>
            <a:endParaRPr lang="en-US" dirty="0">
              <a:solidFill>
                <a:schemeClr val="bg1">
                  <a:lumMod val="50000"/>
                </a:schemeClr>
              </a:solidFill>
            </a:endParaRPr>
          </a:p>
        </p:txBody>
      </p:sp>
    </p:spTree>
    <p:extLst>
      <p:ext uri="{BB962C8B-B14F-4D97-AF65-F5344CB8AC3E}">
        <p14:creationId xmlns:p14="http://schemas.microsoft.com/office/powerpoint/2010/main" val="32055037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RQ 3: Similar behavior for user role</a:t>
            </a:r>
          </a:p>
        </p:txBody>
      </p:sp>
      <p:sp>
        <p:nvSpPr>
          <p:cNvPr id="3" name="Slide Number Placeholder 2">
            <a:extLst>
              <a:ext uri="{FF2B5EF4-FFF2-40B4-BE49-F238E27FC236}">
                <a16:creationId xmlns:a16="http://schemas.microsoft.com/office/drawing/2014/main" id="{8D22FE28-8F67-0341-BA0C-847A8CC4E6D2}"/>
              </a:ext>
            </a:extLst>
          </p:cNvPr>
          <p:cNvSpPr>
            <a:spLocks noGrp="1"/>
          </p:cNvSpPr>
          <p:nvPr>
            <p:ph type="sldNum" sz="quarter" idx="12"/>
          </p:nvPr>
        </p:nvSpPr>
        <p:spPr/>
        <p:txBody>
          <a:bodyPr/>
          <a:lstStyle/>
          <a:p>
            <a:fld id="{B8ACD496-1B0F-C444-8CE5-2CE0E604F78C}" type="slidenum">
              <a:rPr lang="en-US" smtClean="0"/>
              <a:t>70</a:t>
            </a:fld>
            <a:endParaRPr lang="en-US"/>
          </a:p>
        </p:txBody>
      </p:sp>
      <p:pic>
        <p:nvPicPr>
          <p:cNvPr id="7" name="Picture 6">
            <a:extLst>
              <a:ext uri="{FF2B5EF4-FFF2-40B4-BE49-F238E27FC236}">
                <a16:creationId xmlns:a16="http://schemas.microsoft.com/office/drawing/2014/main" id="{80626531-F054-9B4B-A50E-BBA5CED4126C}"/>
              </a:ext>
            </a:extLst>
          </p:cNvPr>
          <p:cNvPicPr>
            <a:picLocks noChangeAspect="1"/>
          </p:cNvPicPr>
          <p:nvPr/>
        </p:nvPicPr>
        <p:blipFill>
          <a:blip r:embed="rId2"/>
          <a:stretch>
            <a:fillRect/>
          </a:stretch>
        </p:blipFill>
        <p:spPr>
          <a:xfrm>
            <a:off x="2077977" y="4120402"/>
            <a:ext cx="7475589" cy="2137853"/>
          </a:xfrm>
          <a:prstGeom prst="rect">
            <a:avLst/>
          </a:prstGeom>
        </p:spPr>
      </p:pic>
      <p:sp>
        <p:nvSpPr>
          <p:cNvPr id="9" name="TextBox 8">
            <a:extLst>
              <a:ext uri="{FF2B5EF4-FFF2-40B4-BE49-F238E27FC236}">
                <a16:creationId xmlns:a16="http://schemas.microsoft.com/office/drawing/2014/main" id="{5B0DA41C-AAAB-114C-8F22-60BBFC2C755B}"/>
              </a:ext>
            </a:extLst>
          </p:cNvPr>
          <p:cNvSpPr txBox="1"/>
          <p:nvPr/>
        </p:nvSpPr>
        <p:spPr>
          <a:xfrm>
            <a:off x="4459357" y="6189151"/>
            <a:ext cx="4989822" cy="276999"/>
          </a:xfrm>
          <a:prstGeom prst="rect">
            <a:avLst/>
          </a:prstGeom>
          <a:noFill/>
        </p:spPr>
        <p:txBody>
          <a:bodyPr wrap="square" rtlCol="0">
            <a:spAutoFit/>
          </a:bodyPr>
          <a:lstStyle/>
          <a:p>
            <a:r>
              <a:rPr lang="en-US" sz="1200" dirty="0">
                <a:solidFill>
                  <a:schemeClr val="bg1">
                    <a:lumMod val="50000"/>
                  </a:schemeClr>
                </a:solidFill>
              </a:rPr>
              <a:t>Data associated with 2018 U.S. midterm election tweets and user profiles</a:t>
            </a:r>
          </a:p>
        </p:txBody>
      </p:sp>
      <p:sp>
        <p:nvSpPr>
          <p:cNvPr id="12" name="Rectangle 11">
            <a:extLst>
              <a:ext uri="{FF2B5EF4-FFF2-40B4-BE49-F238E27FC236}">
                <a16:creationId xmlns:a16="http://schemas.microsoft.com/office/drawing/2014/main" id="{49E3EFD8-9FF5-A440-8F8A-CAA0C8831367}"/>
              </a:ext>
            </a:extLst>
          </p:cNvPr>
          <p:cNvSpPr/>
          <p:nvPr/>
        </p:nvSpPr>
        <p:spPr>
          <a:xfrm>
            <a:off x="1881330" y="4051006"/>
            <a:ext cx="2628927" cy="6270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0E7CDE69-0786-434C-A519-8BE126B2A19B}"/>
              </a:ext>
            </a:extLst>
          </p:cNvPr>
          <p:cNvSpPr txBox="1">
            <a:spLocks/>
          </p:cNvSpPr>
          <p:nvPr/>
        </p:nvSpPr>
        <p:spPr>
          <a:xfrm>
            <a:off x="462068" y="1184194"/>
            <a:ext cx="8096379" cy="3795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Main findings:</a:t>
            </a:r>
          </a:p>
          <a:p>
            <a:r>
              <a:rPr lang="en-US" dirty="0"/>
              <a:t>Clustering users based on consistency score yielded distinct groups with similar behavior</a:t>
            </a:r>
          </a:p>
          <a:p>
            <a:r>
              <a:rPr lang="en-US" dirty="0"/>
              <a:t>High consistency of emoji structure may mean auto generated account, but not all bots are bad</a:t>
            </a:r>
          </a:p>
          <a:p>
            <a:r>
              <a:rPr lang="en-US" dirty="0"/>
              <a:t>User roles from profile description</a:t>
            </a:r>
          </a:p>
        </p:txBody>
      </p:sp>
      <p:pic>
        <p:nvPicPr>
          <p:cNvPr id="15" name="Picture 14">
            <a:extLst>
              <a:ext uri="{FF2B5EF4-FFF2-40B4-BE49-F238E27FC236}">
                <a16:creationId xmlns:a16="http://schemas.microsoft.com/office/drawing/2014/main" id="{3C350AC4-F3F7-2441-8F11-C2534819B992}"/>
              </a:ext>
            </a:extLst>
          </p:cNvPr>
          <p:cNvPicPr>
            <a:picLocks noChangeAspect="1"/>
          </p:cNvPicPr>
          <p:nvPr/>
        </p:nvPicPr>
        <p:blipFill rotWithShape="1">
          <a:blip r:embed="rId3"/>
          <a:srcRect t="4095" r="53325"/>
          <a:stretch/>
        </p:blipFill>
        <p:spPr>
          <a:xfrm>
            <a:off x="8755094" y="969584"/>
            <a:ext cx="3291362" cy="3418756"/>
          </a:xfrm>
          <a:prstGeom prst="rect">
            <a:avLst/>
          </a:prstGeom>
        </p:spPr>
      </p:pic>
    </p:spTree>
    <p:extLst>
      <p:ext uri="{BB962C8B-B14F-4D97-AF65-F5344CB8AC3E}">
        <p14:creationId xmlns:p14="http://schemas.microsoft.com/office/powerpoint/2010/main" val="13071418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RQ 3: Shared identity and symbols</a:t>
            </a:r>
          </a:p>
        </p:txBody>
      </p:sp>
      <p:sp>
        <p:nvSpPr>
          <p:cNvPr id="3" name="Slide Number Placeholder 2">
            <a:extLst>
              <a:ext uri="{FF2B5EF4-FFF2-40B4-BE49-F238E27FC236}">
                <a16:creationId xmlns:a16="http://schemas.microsoft.com/office/drawing/2014/main" id="{8D22FE28-8F67-0341-BA0C-847A8CC4E6D2}"/>
              </a:ext>
            </a:extLst>
          </p:cNvPr>
          <p:cNvSpPr>
            <a:spLocks noGrp="1"/>
          </p:cNvSpPr>
          <p:nvPr>
            <p:ph type="sldNum" sz="quarter" idx="12"/>
          </p:nvPr>
        </p:nvSpPr>
        <p:spPr/>
        <p:txBody>
          <a:bodyPr/>
          <a:lstStyle/>
          <a:p>
            <a:fld id="{B8ACD496-1B0F-C444-8CE5-2CE0E604F78C}" type="slidenum">
              <a:rPr lang="en-US" smtClean="0"/>
              <a:t>71</a:t>
            </a:fld>
            <a:endParaRPr lang="en-US"/>
          </a:p>
        </p:txBody>
      </p:sp>
      <p:grpSp>
        <p:nvGrpSpPr>
          <p:cNvPr id="8" name="Group 7">
            <a:extLst>
              <a:ext uri="{FF2B5EF4-FFF2-40B4-BE49-F238E27FC236}">
                <a16:creationId xmlns:a16="http://schemas.microsoft.com/office/drawing/2014/main" id="{28248738-6FE5-DC4F-A7D5-DA1F21FAC1BC}"/>
              </a:ext>
            </a:extLst>
          </p:cNvPr>
          <p:cNvGrpSpPr/>
          <p:nvPr/>
        </p:nvGrpSpPr>
        <p:grpSpPr>
          <a:xfrm>
            <a:off x="6096000" y="1013199"/>
            <a:ext cx="5927212" cy="3373270"/>
            <a:chOff x="319754" y="1424381"/>
            <a:chExt cx="8290025" cy="4717984"/>
          </a:xfrm>
        </p:grpSpPr>
        <p:grpSp>
          <p:nvGrpSpPr>
            <p:cNvPr id="9" name="Group 8">
              <a:extLst>
                <a:ext uri="{FF2B5EF4-FFF2-40B4-BE49-F238E27FC236}">
                  <a16:creationId xmlns:a16="http://schemas.microsoft.com/office/drawing/2014/main" id="{CBF1A692-C710-244A-87B3-D225DACBBCEB}"/>
                </a:ext>
              </a:extLst>
            </p:cNvPr>
            <p:cNvGrpSpPr/>
            <p:nvPr/>
          </p:nvGrpSpPr>
          <p:grpSpPr>
            <a:xfrm>
              <a:off x="319754" y="1424381"/>
              <a:ext cx="8290025" cy="4717984"/>
              <a:chOff x="1566525" y="1882338"/>
              <a:chExt cx="8290025" cy="4717984"/>
            </a:xfrm>
          </p:grpSpPr>
          <p:pic>
            <p:nvPicPr>
              <p:cNvPr id="12" name="Picture 11">
                <a:extLst>
                  <a:ext uri="{FF2B5EF4-FFF2-40B4-BE49-F238E27FC236}">
                    <a16:creationId xmlns:a16="http://schemas.microsoft.com/office/drawing/2014/main" id="{853FB0B3-F1DD-7F4F-A935-F27B02EB2AEC}"/>
                  </a:ext>
                </a:extLst>
              </p:cNvPr>
              <p:cNvPicPr>
                <a:picLocks noChangeAspect="1"/>
              </p:cNvPicPr>
              <p:nvPr/>
            </p:nvPicPr>
            <p:blipFill rotWithShape="1">
              <a:blip r:embed="rId2"/>
              <a:srcRect r="7563"/>
              <a:stretch/>
            </p:blipFill>
            <p:spPr>
              <a:xfrm>
                <a:off x="1566525" y="1882338"/>
                <a:ext cx="8290025" cy="4717984"/>
              </a:xfrm>
              <a:prstGeom prst="rect">
                <a:avLst/>
              </a:prstGeom>
            </p:spPr>
          </p:pic>
          <p:sp>
            <p:nvSpPr>
              <p:cNvPr id="13" name="TextBox 12">
                <a:extLst>
                  <a:ext uri="{FF2B5EF4-FFF2-40B4-BE49-F238E27FC236}">
                    <a16:creationId xmlns:a16="http://schemas.microsoft.com/office/drawing/2014/main" id="{3491D009-8877-4A4C-924C-011E988D1F18}"/>
                  </a:ext>
                </a:extLst>
              </p:cNvPr>
              <p:cNvSpPr txBox="1"/>
              <p:nvPr/>
            </p:nvSpPr>
            <p:spPr>
              <a:xfrm>
                <a:off x="6267910" y="2981610"/>
                <a:ext cx="1207131" cy="923330"/>
              </a:xfrm>
              <a:prstGeom prst="rect">
                <a:avLst/>
              </a:prstGeom>
              <a:noFill/>
            </p:spPr>
            <p:txBody>
              <a:bodyPr wrap="square" rtlCol="0">
                <a:spAutoFit/>
              </a:bodyPr>
              <a:lstStyle/>
              <a:p>
                <a:r>
                  <a:rPr lang="en-US" sz="5400" dirty="0"/>
                  <a:t>🌹</a:t>
                </a:r>
              </a:p>
            </p:txBody>
          </p:sp>
          <p:sp>
            <p:nvSpPr>
              <p:cNvPr id="14" name="TextBox 13">
                <a:extLst>
                  <a:ext uri="{FF2B5EF4-FFF2-40B4-BE49-F238E27FC236}">
                    <a16:creationId xmlns:a16="http://schemas.microsoft.com/office/drawing/2014/main" id="{002FC4EE-F2C5-9C4C-8397-B01DE883BAD0}"/>
                  </a:ext>
                </a:extLst>
              </p:cNvPr>
              <p:cNvSpPr txBox="1"/>
              <p:nvPr/>
            </p:nvSpPr>
            <p:spPr>
              <a:xfrm>
                <a:off x="7497182" y="3445590"/>
                <a:ext cx="1019290" cy="923330"/>
              </a:xfrm>
              <a:prstGeom prst="rect">
                <a:avLst/>
              </a:prstGeom>
              <a:noFill/>
            </p:spPr>
            <p:txBody>
              <a:bodyPr wrap="square" rtlCol="0">
                <a:spAutoFit/>
              </a:bodyPr>
              <a:lstStyle/>
              <a:p>
                <a:r>
                  <a:rPr lang="en-US" sz="5400" dirty="0"/>
                  <a:t>💐</a:t>
                </a:r>
              </a:p>
            </p:txBody>
          </p:sp>
          <p:sp>
            <p:nvSpPr>
              <p:cNvPr id="15" name="TextBox 14">
                <a:extLst>
                  <a:ext uri="{FF2B5EF4-FFF2-40B4-BE49-F238E27FC236}">
                    <a16:creationId xmlns:a16="http://schemas.microsoft.com/office/drawing/2014/main" id="{16B8C29D-BF2B-D845-918F-E693B2EC439F}"/>
                  </a:ext>
                </a:extLst>
              </p:cNvPr>
              <p:cNvSpPr txBox="1"/>
              <p:nvPr/>
            </p:nvSpPr>
            <p:spPr>
              <a:xfrm>
                <a:off x="5215547" y="2392355"/>
                <a:ext cx="760320" cy="923330"/>
              </a:xfrm>
              <a:prstGeom prst="rect">
                <a:avLst/>
              </a:prstGeom>
              <a:noFill/>
            </p:spPr>
            <p:txBody>
              <a:bodyPr wrap="square" rtlCol="0">
                <a:spAutoFit/>
              </a:bodyPr>
              <a:lstStyle/>
              <a:p>
                <a:r>
                  <a:rPr lang="en-US" sz="5400" dirty="0"/>
                  <a:t>💪</a:t>
                </a:r>
              </a:p>
            </p:txBody>
          </p:sp>
        </p:grpSp>
        <p:sp>
          <p:nvSpPr>
            <p:cNvPr id="10" name="TextBox 9">
              <a:extLst>
                <a:ext uri="{FF2B5EF4-FFF2-40B4-BE49-F238E27FC236}">
                  <a16:creationId xmlns:a16="http://schemas.microsoft.com/office/drawing/2014/main" id="{CE80440C-BF42-3843-92F3-D6A15A3BDB29}"/>
                </a:ext>
              </a:extLst>
            </p:cNvPr>
            <p:cNvSpPr txBox="1"/>
            <p:nvPr/>
          </p:nvSpPr>
          <p:spPr>
            <a:xfrm>
              <a:off x="1618083" y="3783373"/>
              <a:ext cx="760320" cy="707886"/>
            </a:xfrm>
            <a:prstGeom prst="rect">
              <a:avLst/>
            </a:prstGeom>
            <a:noFill/>
          </p:spPr>
          <p:txBody>
            <a:bodyPr wrap="square" rtlCol="0">
              <a:spAutoFit/>
            </a:bodyPr>
            <a:lstStyle/>
            <a:p>
              <a:r>
                <a:rPr lang="en-US" sz="4000" dirty="0"/>
                <a:t>❤️</a:t>
              </a:r>
            </a:p>
          </p:txBody>
        </p:sp>
        <p:sp>
          <p:nvSpPr>
            <p:cNvPr id="11" name="TextBox 10">
              <a:extLst>
                <a:ext uri="{FF2B5EF4-FFF2-40B4-BE49-F238E27FC236}">
                  <a16:creationId xmlns:a16="http://schemas.microsoft.com/office/drawing/2014/main" id="{7AEFFC77-44BF-574A-88C5-0B7AB77E4CA7}"/>
                </a:ext>
              </a:extLst>
            </p:cNvPr>
            <p:cNvSpPr txBox="1"/>
            <p:nvPr/>
          </p:nvSpPr>
          <p:spPr>
            <a:xfrm>
              <a:off x="1237923" y="2230065"/>
              <a:ext cx="760320" cy="923330"/>
            </a:xfrm>
            <a:prstGeom prst="rect">
              <a:avLst/>
            </a:prstGeom>
            <a:noFill/>
          </p:spPr>
          <p:txBody>
            <a:bodyPr wrap="square" rtlCol="0">
              <a:spAutoFit/>
            </a:bodyPr>
            <a:lstStyle/>
            <a:p>
              <a:r>
                <a:rPr lang="en-US" sz="5400" dirty="0"/>
                <a:t>💪</a:t>
              </a:r>
            </a:p>
          </p:txBody>
        </p:sp>
      </p:grpSp>
      <p:sp>
        <p:nvSpPr>
          <p:cNvPr id="16" name="Content Placeholder 2">
            <a:extLst>
              <a:ext uri="{FF2B5EF4-FFF2-40B4-BE49-F238E27FC236}">
                <a16:creationId xmlns:a16="http://schemas.microsoft.com/office/drawing/2014/main" id="{FF00214A-C2EC-7443-9EA4-CAEDB2E4B131}"/>
              </a:ext>
            </a:extLst>
          </p:cNvPr>
          <p:cNvSpPr txBox="1">
            <a:spLocks/>
          </p:cNvSpPr>
          <p:nvPr/>
        </p:nvSpPr>
        <p:spPr>
          <a:xfrm>
            <a:off x="333725" y="1122794"/>
            <a:ext cx="6572907" cy="3795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Main findings:</a:t>
            </a:r>
          </a:p>
          <a:p>
            <a:r>
              <a:rPr lang="en-US" dirty="0"/>
              <a:t>Emoji use as symbolism and icons</a:t>
            </a:r>
          </a:p>
          <a:p>
            <a:r>
              <a:rPr lang="en-US" dirty="0"/>
              <a:t>Regional/cultural variations in emoji use during shared event</a:t>
            </a:r>
          </a:p>
          <a:p>
            <a:r>
              <a:rPr lang="en-US" dirty="0"/>
              <a:t>Appearance of emoji may impact use or substitution with other emoji</a:t>
            </a:r>
          </a:p>
        </p:txBody>
      </p:sp>
      <p:sp>
        <p:nvSpPr>
          <p:cNvPr id="17" name="TextBox 16">
            <a:extLst>
              <a:ext uri="{FF2B5EF4-FFF2-40B4-BE49-F238E27FC236}">
                <a16:creationId xmlns:a16="http://schemas.microsoft.com/office/drawing/2014/main" id="{92236172-6858-B747-A402-E290032FA510}"/>
              </a:ext>
            </a:extLst>
          </p:cNvPr>
          <p:cNvSpPr txBox="1"/>
          <p:nvPr/>
        </p:nvSpPr>
        <p:spPr>
          <a:xfrm>
            <a:off x="8741767" y="967909"/>
            <a:ext cx="3487018" cy="276999"/>
          </a:xfrm>
          <a:prstGeom prst="rect">
            <a:avLst/>
          </a:prstGeom>
          <a:noFill/>
        </p:spPr>
        <p:txBody>
          <a:bodyPr wrap="square" rtlCol="0">
            <a:spAutoFit/>
          </a:bodyPr>
          <a:lstStyle/>
          <a:p>
            <a:r>
              <a:rPr lang="en-US" sz="1200" dirty="0">
                <a:solidFill>
                  <a:schemeClr val="bg1">
                    <a:lumMod val="50000"/>
                  </a:schemeClr>
                </a:solidFill>
              </a:rPr>
              <a:t>International Women’s Day 2019 regional emoji use</a:t>
            </a:r>
          </a:p>
        </p:txBody>
      </p:sp>
      <p:pic>
        <p:nvPicPr>
          <p:cNvPr id="20" name="Picture 19">
            <a:extLst>
              <a:ext uri="{FF2B5EF4-FFF2-40B4-BE49-F238E27FC236}">
                <a16:creationId xmlns:a16="http://schemas.microsoft.com/office/drawing/2014/main" id="{64B18CFE-5CEE-C14E-9D97-A587F20168C2}"/>
              </a:ext>
            </a:extLst>
          </p:cNvPr>
          <p:cNvPicPr>
            <a:picLocks noChangeAspect="1"/>
          </p:cNvPicPr>
          <p:nvPr/>
        </p:nvPicPr>
        <p:blipFill rotWithShape="1">
          <a:blip r:embed="rId3"/>
          <a:srcRect l="20438"/>
          <a:stretch/>
        </p:blipFill>
        <p:spPr>
          <a:xfrm>
            <a:off x="7182678" y="4006414"/>
            <a:ext cx="4840534" cy="1929316"/>
          </a:xfrm>
          <a:prstGeom prst="rect">
            <a:avLst/>
          </a:prstGeom>
        </p:spPr>
      </p:pic>
      <p:sp>
        <p:nvSpPr>
          <p:cNvPr id="21" name="TextBox 20">
            <a:extLst>
              <a:ext uri="{FF2B5EF4-FFF2-40B4-BE49-F238E27FC236}">
                <a16:creationId xmlns:a16="http://schemas.microsoft.com/office/drawing/2014/main" id="{AA570064-DB2C-D64C-8E4F-17A30A6915FC}"/>
              </a:ext>
            </a:extLst>
          </p:cNvPr>
          <p:cNvSpPr txBox="1"/>
          <p:nvPr/>
        </p:nvSpPr>
        <p:spPr>
          <a:xfrm>
            <a:off x="6753107" y="5232492"/>
            <a:ext cx="859142" cy="369332"/>
          </a:xfrm>
          <a:prstGeom prst="rect">
            <a:avLst/>
          </a:prstGeom>
          <a:noFill/>
        </p:spPr>
        <p:txBody>
          <a:bodyPr wrap="square" rtlCol="0">
            <a:spAutoFit/>
          </a:bodyPr>
          <a:lstStyle/>
          <a:p>
            <a:r>
              <a:rPr lang="en-US" dirty="0"/>
              <a:t>tulip</a:t>
            </a:r>
          </a:p>
        </p:txBody>
      </p:sp>
      <p:sp>
        <p:nvSpPr>
          <p:cNvPr id="22" name="TextBox 21">
            <a:extLst>
              <a:ext uri="{FF2B5EF4-FFF2-40B4-BE49-F238E27FC236}">
                <a16:creationId xmlns:a16="http://schemas.microsoft.com/office/drawing/2014/main" id="{C4E75876-7A35-F246-A06D-350313634979}"/>
              </a:ext>
            </a:extLst>
          </p:cNvPr>
          <p:cNvSpPr txBox="1"/>
          <p:nvPr/>
        </p:nvSpPr>
        <p:spPr>
          <a:xfrm>
            <a:off x="6753107" y="4339902"/>
            <a:ext cx="859142" cy="646331"/>
          </a:xfrm>
          <a:prstGeom prst="rect">
            <a:avLst/>
          </a:prstGeom>
          <a:noFill/>
        </p:spPr>
        <p:txBody>
          <a:bodyPr wrap="square" rtlCol="0">
            <a:spAutoFit/>
          </a:bodyPr>
          <a:lstStyle/>
          <a:p>
            <a:r>
              <a:rPr lang="en-US" dirty="0"/>
              <a:t>red rose</a:t>
            </a:r>
          </a:p>
        </p:txBody>
      </p:sp>
      <p:sp>
        <p:nvSpPr>
          <p:cNvPr id="23" name="TextBox 22">
            <a:extLst>
              <a:ext uri="{FF2B5EF4-FFF2-40B4-BE49-F238E27FC236}">
                <a16:creationId xmlns:a16="http://schemas.microsoft.com/office/drawing/2014/main" id="{CFC96167-E9F3-8041-8AAC-A0D717DEF581}"/>
              </a:ext>
            </a:extLst>
          </p:cNvPr>
          <p:cNvSpPr txBox="1"/>
          <p:nvPr/>
        </p:nvSpPr>
        <p:spPr>
          <a:xfrm>
            <a:off x="9882800" y="1244908"/>
            <a:ext cx="1549379" cy="646331"/>
          </a:xfrm>
          <a:prstGeom prst="rect">
            <a:avLst/>
          </a:prstGeom>
          <a:noFill/>
        </p:spPr>
        <p:txBody>
          <a:bodyPr wrap="square" rtlCol="0">
            <a:spAutoFit/>
          </a:bodyPr>
          <a:lstStyle/>
          <a:p>
            <a:r>
              <a:rPr lang="en-US" dirty="0"/>
              <a:t>Supposed to be a red tulip?</a:t>
            </a:r>
          </a:p>
        </p:txBody>
      </p:sp>
    </p:spTree>
    <p:extLst>
      <p:ext uri="{BB962C8B-B14F-4D97-AF65-F5344CB8AC3E}">
        <p14:creationId xmlns:p14="http://schemas.microsoft.com/office/powerpoint/2010/main" val="29893431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RQ 3: Shared identity and symbols</a:t>
            </a:r>
          </a:p>
        </p:txBody>
      </p:sp>
      <p:sp>
        <p:nvSpPr>
          <p:cNvPr id="3" name="Slide Number Placeholder 2">
            <a:extLst>
              <a:ext uri="{FF2B5EF4-FFF2-40B4-BE49-F238E27FC236}">
                <a16:creationId xmlns:a16="http://schemas.microsoft.com/office/drawing/2014/main" id="{8D22FE28-8F67-0341-BA0C-847A8CC4E6D2}"/>
              </a:ext>
            </a:extLst>
          </p:cNvPr>
          <p:cNvSpPr>
            <a:spLocks noGrp="1"/>
          </p:cNvSpPr>
          <p:nvPr>
            <p:ph type="sldNum" sz="quarter" idx="12"/>
          </p:nvPr>
        </p:nvSpPr>
        <p:spPr/>
        <p:txBody>
          <a:bodyPr/>
          <a:lstStyle/>
          <a:p>
            <a:fld id="{B8ACD496-1B0F-C444-8CE5-2CE0E604F78C}" type="slidenum">
              <a:rPr lang="en-US" smtClean="0"/>
              <a:t>72</a:t>
            </a:fld>
            <a:endParaRPr lang="en-US"/>
          </a:p>
        </p:txBody>
      </p:sp>
      <p:sp>
        <p:nvSpPr>
          <p:cNvPr id="16" name="Content Placeholder 2">
            <a:extLst>
              <a:ext uri="{FF2B5EF4-FFF2-40B4-BE49-F238E27FC236}">
                <a16:creationId xmlns:a16="http://schemas.microsoft.com/office/drawing/2014/main" id="{FF00214A-C2EC-7443-9EA4-CAEDB2E4B131}"/>
              </a:ext>
            </a:extLst>
          </p:cNvPr>
          <p:cNvSpPr txBox="1">
            <a:spLocks/>
          </p:cNvSpPr>
          <p:nvPr/>
        </p:nvSpPr>
        <p:spPr>
          <a:xfrm>
            <a:off x="333725" y="1122794"/>
            <a:ext cx="6572907" cy="3795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Main findings:</a:t>
            </a:r>
          </a:p>
          <a:p>
            <a:r>
              <a:rPr lang="en-US" dirty="0"/>
              <a:t>Emoji use as shared identity and solidarity during protests</a:t>
            </a:r>
          </a:p>
        </p:txBody>
      </p:sp>
      <p:sp>
        <p:nvSpPr>
          <p:cNvPr id="25" name="Rectangle 24">
            <a:extLst>
              <a:ext uri="{FF2B5EF4-FFF2-40B4-BE49-F238E27FC236}">
                <a16:creationId xmlns:a16="http://schemas.microsoft.com/office/drawing/2014/main" id="{9541B511-01B3-BD41-A8FF-5455D10E7627}"/>
              </a:ext>
            </a:extLst>
          </p:cNvPr>
          <p:cNvSpPr/>
          <p:nvPr/>
        </p:nvSpPr>
        <p:spPr>
          <a:xfrm>
            <a:off x="5696287" y="5621649"/>
            <a:ext cx="986167" cy="861774"/>
          </a:xfrm>
          <a:prstGeom prst="rect">
            <a:avLst/>
          </a:prstGeom>
        </p:spPr>
        <p:txBody>
          <a:bodyPr wrap="none">
            <a:spAutoFit/>
          </a:bodyPr>
          <a:lstStyle/>
          <a:p>
            <a:r>
              <a:rPr lang="en-US" sz="5000" dirty="0">
                <a:latin typeface="Apple Color Emoji" pitchFamily="2" charset="0"/>
                <a:ea typeface="Times New Roman" panose="02020603050405020304" pitchFamily="18" charset="0"/>
                <a:cs typeface="Times New Roman" panose="02020603050405020304" pitchFamily="18" charset="0"/>
                <a:sym typeface="Apple Color Emoji" pitchFamily="2" charset="0"/>
              </a:rPr>
              <a:t>✋</a:t>
            </a:r>
            <a:r>
              <a:rPr lang="en-US" sz="5000" dirty="0">
                <a:latin typeface="Times New Roman" panose="02020603050405020304" pitchFamily="18" charset="0"/>
                <a:ea typeface="Times New Roman" panose="02020603050405020304" pitchFamily="18" charset="0"/>
              </a:rPr>
              <a:t> </a:t>
            </a:r>
            <a:endParaRPr lang="en-US" sz="5000" dirty="0"/>
          </a:p>
        </p:txBody>
      </p:sp>
      <p:sp>
        <p:nvSpPr>
          <p:cNvPr id="26" name="Rectangle 25">
            <a:extLst>
              <a:ext uri="{FF2B5EF4-FFF2-40B4-BE49-F238E27FC236}">
                <a16:creationId xmlns:a16="http://schemas.microsoft.com/office/drawing/2014/main" id="{D81CBBF7-11C5-7D4D-A1B8-9FA47730082A}"/>
              </a:ext>
            </a:extLst>
          </p:cNvPr>
          <p:cNvSpPr/>
          <p:nvPr/>
        </p:nvSpPr>
        <p:spPr>
          <a:xfrm>
            <a:off x="6575835" y="5265348"/>
            <a:ext cx="1032655" cy="276999"/>
          </a:xfrm>
          <a:prstGeom prst="rect">
            <a:avLst/>
          </a:prstGeom>
        </p:spPr>
        <p:txBody>
          <a:bodyPr wrap="none">
            <a:spAutoFit/>
          </a:bodyPr>
          <a:lstStyle/>
          <a:p>
            <a:r>
              <a:rPr lang="en-US" sz="1200" dirty="0">
                <a:solidFill>
                  <a:schemeClr val="bg1">
                    <a:lumMod val="50000"/>
                  </a:schemeClr>
                </a:solidFill>
                <a:latin typeface="Times New Roman" panose="02020603050405020304" pitchFamily="18" charset="0"/>
                <a:ea typeface="Times New Roman" panose="02020603050405020304" pitchFamily="18" charset="0"/>
              </a:rPr>
              <a:t>(Parra, 2019)</a:t>
            </a:r>
            <a:r>
              <a:rPr lang="en-US" sz="1200" dirty="0">
                <a:solidFill>
                  <a:schemeClr val="bg1">
                    <a:lumMod val="50000"/>
                  </a:schemeClr>
                </a:solidFill>
              </a:rPr>
              <a:t> </a:t>
            </a:r>
          </a:p>
        </p:txBody>
      </p:sp>
      <p:pic>
        <p:nvPicPr>
          <p:cNvPr id="4" name="Picture 3">
            <a:extLst>
              <a:ext uri="{FF2B5EF4-FFF2-40B4-BE49-F238E27FC236}">
                <a16:creationId xmlns:a16="http://schemas.microsoft.com/office/drawing/2014/main" id="{1712DAC5-9C42-C041-A171-2145DCF5B912}"/>
              </a:ext>
            </a:extLst>
          </p:cNvPr>
          <p:cNvPicPr>
            <a:picLocks noChangeAspect="1"/>
          </p:cNvPicPr>
          <p:nvPr/>
        </p:nvPicPr>
        <p:blipFill rotWithShape="1">
          <a:blip r:embed="rId2"/>
          <a:srcRect b="3314"/>
          <a:stretch/>
        </p:blipFill>
        <p:spPr>
          <a:xfrm>
            <a:off x="1924050" y="2462455"/>
            <a:ext cx="8343900" cy="2811910"/>
          </a:xfrm>
          <a:prstGeom prst="rect">
            <a:avLst/>
          </a:prstGeom>
        </p:spPr>
      </p:pic>
      <p:sp>
        <p:nvSpPr>
          <p:cNvPr id="27" name="Rectangle 26">
            <a:extLst>
              <a:ext uri="{FF2B5EF4-FFF2-40B4-BE49-F238E27FC236}">
                <a16:creationId xmlns:a16="http://schemas.microsoft.com/office/drawing/2014/main" id="{B40912F7-C08F-9F42-8E8C-3500BE7FF84D}"/>
              </a:ext>
            </a:extLst>
          </p:cNvPr>
          <p:cNvSpPr/>
          <p:nvPr/>
        </p:nvSpPr>
        <p:spPr>
          <a:xfrm>
            <a:off x="2946461" y="5675732"/>
            <a:ext cx="986167" cy="861774"/>
          </a:xfrm>
          <a:prstGeom prst="rect">
            <a:avLst/>
          </a:prstGeom>
        </p:spPr>
        <p:txBody>
          <a:bodyPr wrap="none">
            <a:spAutoFit/>
          </a:bodyPr>
          <a:lstStyle/>
          <a:p>
            <a:r>
              <a:rPr lang="en-US" sz="5000" dirty="0">
                <a:latin typeface="Apple Color Emoji" pitchFamily="2" charset="0"/>
                <a:ea typeface="Times New Roman" panose="02020603050405020304" pitchFamily="18" charset="0"/>
                <a:cs typeface="Times New Roman" panose="02020603050405020304" pitchFamily="18" charset="0"/>
                <a:sym typeface="Apple Color Emoji" pitchFamily="2" charset="0"/>
              </a:rPr>
              <a:t>✌️</a:t>
            </a:r>
            <a:r>
              <a:rPr lang="en-US" sz="5000" dirty="0">
                <a:latin typeface="Times New Roman" panose="02020603050405020304" pitchFamily="18" charset="0"/>
                <a:ea typeface="Times New Roman" panose="02020603050405020304" pitchFamily="18" charset="0"/>
              </a:rPr>
              <a:t> </a:t>
            </a:r>
            <a:endParaRPr lang="en-US" sz="5000" dirty="0"/>
          </a:p>
        </p:txBody>
      </p:sp>
      <p:sp>
        <p:nvSpPr>
          <p:cNvPr id="28" name="Rectangle 27">
            <a:extLst>
              <a:ext uri="{FF2B5EF4-FFF2-40B4-BE49-F238E27FC236}">
                <a16:creationId xmlns:a16="http://schemas.microsoft.com/office/drawing/2014/main" id="{8173E15B-3ACC-1C4A-9F1E-7B437FC72F09}"/>
              </a:ext>
            </a:extLst>
          </p:cNvPr>
          <p:cNvSpPr/>
          <p:nvPr/>
        </p:nvSpPr>
        <p:spPr>
          <a:xfrm>
            <a:off x="8446113" y="5578998"/>
            <a:ext cx="986167" cy="861774"/>
          </a:xfrm>
          <a:prstGeom prst="rect">
            <a:avLst/>
          </a:prstGeom>
        </p:spPr>
        <p:txBody>
          <a:bodyPr wrap="none">
            <a:spAutoFit/>
          </a:bodyPr>
          <a:lstStyle/>
          <a:p>
            <a:r>
              <a:rPr lang="en-US" sz="5000" dirty="0">
                <a:latin typeface="Apple Color Emoji" pitchFamily="2" charset="0"/>
                <a:ea typeface="Times New Roman" panose="02020603050405020304" pitchFamily="18" charset="0"/>
                <a:cs typeface="Times New Roman" panose="02020603050405020304" pitchFamily="18" charset="0"/>
                <a:sym typeface="Apple Color Emoji" pitchFamily="2" charset="0"/>
              </a:rPr>
              <a:t>✊</a:t>
            </a:r>
            <a:r>
              <a:rPr lang="en-US" sz="5000" dirty="0">
                <a:latin typeface="Times New Roman" panose="02020603050405020304" pitchFamily="18" charset="0"/>
                <a:ea typeface="Times New Roman" panose="02020603050405020304" pitchFamily="18" charset="0"/>
              </a:rPr>
              <a:t> </a:t>
            </a:r>
            <a:endParaRPr lang="en-US" sz="5000" dirty="0"/>
          </a:p>
        </p:txBody>
      </p:sp>
      <p:sp>
        <p:nvSpPr>
          <p:cNvPr id="29" name="Rectangle 28">
            <a:extLst>
              <a:ext uri="{FF2B5EF4-FFF2-40B4-BE49-F238E27FC236}">
                <a16:creationId xmlns:a16="http://schemas.microsoft.com/office/drawing/2014/main" id="{749EAEEB-C104-8D42-9B93-56BE721E4084}"/>
              </a:ext>
            </a:extLst>
          </p:cNvPr>
          <p:cNvSpPr/>
          <p:nvPr/>
        </p:nvSpPr>
        <p:spPr>
          <a:xfrm>
            <a:off x="3449529" y="5252958"/>
            <a:ext cx="1249060" cy="276999"/>
          </a:xfrm>
          <a:prstGeom prst="rect">
            <a:avLst/>
          </a:prstGeom>
        </p:spPr>
        <p:txBody>
          <a:bodyPr wrap="none">
            <a:spAutoFit/>
          </a:bodyPr>
          <a:lstStyle/>
          <a:p>
            <a:r>
              <a:rPr lang="en-US" sz="1200" dirty="0">
                <a:solidFill>
                  <a:schemeClr val="bg1">
                    <a:lumMod val="50000"/>
                  </a:schemeClr>
                </a:solidFill>
                <a:latin typeface="Times New Roman" panose="02020603050405020304" pitchFamily="18" charset="0"/>
                <a:ea typeface="Times New Roman" panose="02020603050405020304" pitchFamily="18" charset="0"/>
              </a:rPr>
              <a:t>(</a:t>
            </a:r>
            <a:r>
              <a:rPr lang="en-US" sz="1200" dirty="0" err="1">
                <a:solidFill>
                  <a:schemeClr val="bg1">
                    <a:lumMod val="50000"/>
                  </a:schemeClr>
                </a:solidFill>
                <a:latin typeface="Times New Roman" panose="02020603050405020304" pitchFamily="18" charset="0"/>
                <a:ea typeface="Times New Roman" panose="02020603050405020304" pitchFamily="18" charset="0"/>
              </a:rPr>
              <a:t>Leithead</a:t>
            </a:r>
            <a:r>
              <a:rPr lang="en-US" sz="1200" dirty="0">
                <a:solidFill>
                  <a:schemeClr val="bg1">
                    <a:lumMod val="50000"/>
                  </a:schemeClr>
                </a:solidFill>
                <a:latin typeface="Times New Roman" panose="02020603050405020304" pitchFamily="18" charset="0"/>
                <a:ea typeface="Times New Roman" panose="02020603050405020304" pitchFamily="18" charset="0"/>
              </a:rPr>
              <a:t>, 2019)</a:t>
            </a:r>
            <a:r>
              <a:rPr lang="en-US" sz="1200" dirty="0">
                <a:solidFill>
                  <a:schemeClr val="bg1">
                    <a:lumMod val="50000"/>
                  </a:schemeClr>
                </a:solidFill>
              </a:rPr>
              <a:t> </a:t>
            </a:r>
          </a:p>
        </p:txBody>
      </p:sp>
      <p:sp>
        <p:nvSpPr>
          <p:cNvPr id="30" name="Rectangle 29">
            <a:extLst>
              <a:ext uri="{FF2B5EF4-FFF2-40B4-BE49-F238E27FC236}">
                <a16:creationId xmlns:a16="http://schemas.microsoft.com/office/drawing/2014/main" id="{FE18761A-1208-BF48-A946-CB89769E26D6}"/>
              </a:ext>
            </a:extLst>
          </p:cNvPr>
          <p:cNvSpPr/>
          <p:nvPr/>
        </p:nvSpPr>
        <p:spPr>
          <a:xfrm>
            <a:off x="9014032" y="5252957"/>
            <a:ext cx="1241045" cy="276999"/>
          </a:xfrm>
          <a:prstGeom prst="rect">
            <a:avLst/>
          </a:prstGeom>
        </p:spPr>
        <p:txBody>
          <a:bodyPr wrap="none">
            <a:spAutoFit/>
          </a:bodyPr>
          <a:lstStyle/>
          <a:p>
            <a:r>
              <a:rPr lang="en-US" sz="1200" dirty="0">
                <a:solidFill>
                  <a:schemeClr val="bg1">
                    <a:lumMod val="50000"/>
                  </a:schemeClr>
                </a:solidFill>
                <a:latin typeface="Times New Roman" panose="02020603050405020304" pitchFamily="18" charset="0"/>
                <a:ea typeface="Times New Roman" panose="02020603050405020304" pitchFamily="18" charset="0"/>
              </a:rPr>
              <a:t>(Hussein , 2019)</a:t>
            </a:r>
            <a:r>
              <a:rPr lang="en-US" sz="1200" dirty="0">
                <a:solidFill>
                  <a:schemeClr val="bg1">
                    <a:lumMod val="50000"/>
                  </a:schemeClr>
                </a:solidFill>
              </a:rPr>
              <a:t> </a:t>
            </a:r>
          </a:p>
        </p:txBody>
      </p:sp>
    </p:spTree>
    <p:extLst>
      <p:ext uri="{BB962C8B-B14F-4D97-AF65-F5344CB8AC3E}">
        <p14:creationId xmlns:p14="http://schemas.microsoft.com/office/powerpoint/2010/main" val="1005386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A0387-BB6B-B34E-A900-299ADD428E30}"/>
              </a:ext>
            </a:extLst>
          </p:cNvPr>
          <p:cNvSpPr>
            <a:spLocks noGrp="1"/>
          </p:cNvSpPr>
          <p:nvPr>
            <p:ph type="title"/>
          </p:nvPr>
        </p:nvSpPr>
        <p:spPr/>
        <p:txBody>
          <a:bodyPr/>
          <a:lstStyle/>
          <a:p>
            <a:r>
              <a:rPr lang="en-US" dirty="0"/>
              <a:t>RQ 3: Shared identity and symbols</a:t>
            </a:r>
          </a:p>
        </p:txBody>
      </p:sp>
      <p:sp>
        <p:nvSpPr>
          <p:cNvPr id="4" name="Slide Number Placeholder 3">
            <a:extLst>
              <a:ext uri="{FF2B5EF4-FFF2-40B4-BE49-F238E27FC236}">
                <a16:creationId xmlns:a16="http://schemas.microsoft.com/office/drawing/2014/main" id="{56091EAE-2EC6-7440-9BBA-66B306CFCFEF}"/>
              </a:ext>
            </a:extLst>
          </p:cNvPr>
          <p:cNvSpPr>
            <a:spLocks noGrp="1"/>
          </p:cNvSpPr>
          <p:nvPr>
            <p:ph type="sldNum" sz="quarter" idx="12"/>
          </p:nvPr>
        </p:nvSpPr>
        <p:spPr/>
        <p:txBody>
          <a:bodyPr/>
          <a:lstStyle/>
          <a:p>
            <a:fld id="{509ED41B-A701-EF47-BA86-EA0555D5FDC7}" type="slidenum">
              <a:rPr lang="en-US" smtClean="0"/>
              <a:t>73</a:t>
            </a:fld>
            <a:endParaRPr lang="en-US"/>
          </a:p>
        </p:txBody>
      </p:sp>
      <p:pic>
        <p:nvPicPr>
          <p:cNvPr id="6" name="Picture 5">
            <a:extLst>
              <a:ext uri="{FF2B5EF4-FFF2-40B4-BE49-F238E27FC236}">
                <a16:creationId xmlns:a16="http://schemas.microsoft.com/office/drawing/2014/main" id="{599CBD9A-4900-2443-A55F-F218CBB779BD}"/>
              </a:ext>
            </a:extLst>
          </p:cNvPr>
          <p:cNvPicPr>
            <a:picLocks noChangeAspect="1"/>
          </p:cNvPicPr>
          <p:nvPr/>
        </p:nvPicPr>
        <p:blipFill rotWithShape="1">
          <a:blip r:embed="rId3"/>
          <a:srcRect l="1497" t="1057"/>
          <a:stretch/>
        </p:blipFill>
        <p:spPr>
          <a:xfrm>
            <a:off x="6600760" y="2149675"/>
            <a:ext cx="5054009" cy="3179120"/>
          </a:xfrm>
          <a:prstGeom prst="rect">
            <a:avLst/>
          </a:prstGeom>
        </p:spPr>
      </p:pic>
      <p:sp>
        <p:nvSpPr>
          <p:cNvPr id="7" name="Rectangle 6">
            <a:extLst>
              <a:ext uri="{FF2B5EF4-FFF2-40B4-BE49-F238E27FC236}">
                <a16:creationId xmlns:a16="http://schemas.microsoft.com/office/drawing/2014/main" id="{6E806B8E-F75C-4446-8207-CE052B1FDF13}"/>
              </a:ext>
            </a:extLst>
          </p:cNvPr>
          <p:cNvSpPr/>
          <p:nvPr/>
        </p:nvSpPr>
        <p:spPr>
          <a:xfrm>
            <a:off x="6595856" y="5426345"/>
            <a:ext cx="4637490" cy="553998"/>
          </a:xfrm>
          <a:prstGeom prst="rect">
            <a:avLst/>
          </a:prstGeom>
        </p:spPr>
        <p:txBody>
          <a:bodyPr wrap="square">
            <a:spAutoFit/>
          </a:bodyPr>
          <a:lstStyle/>
          <a:p>
            <a:r>
              <a:rPr lang="en-US" sz="1000" dirty="0">
                <a:solidFill>
                  <a:schemeClr val="bg1">
                    <a:lumMod val="50000"/>
                  </a:schemeClr>
                </a:solidFill>
                <a:latin typeface="HelveticaNeue" panose="02000503000000020004" pitchFamily="2" charset="0"/>
              </a:rPr>
              <a:t>Images: People marching in Vilnius for the national holiday of Lithuania’s http://</a:t>
            </a:r>
            <a:r>
              <a:rPr lang="en-US" sz="1000" dirty="0" err="1">
                <a:solidFill>
                  <a:schemeClr val="bg1">
                    <a:lumMod val="50000"/>
                  </a:schemeClr>
                </a:solidFill>
                <a:latin typeface="HelveticaNeue" panose="02000503000000020004" pitchFamily="2" charset="0"/>
              </a:rPr>
              <a:t>www.truelithuania.com</a:t>
            </a:r>
            <a:r>
              <a:rPr lang="en-US" sz="1000" dirty="0">
                <a:solidFill>
                  <a:schemeClr val="bg1">
                    <a:lumMod val="50000"/>
                  </a:schemeClr>
                </a:solidFill>
                <a:latin typeface="HelveticaNeue" panose="02000503000000020004" pitchFamily="2" charset="0"/>
              </a:rPr>
              <a:t>/topics/culture-of-</a:t>
            </a:r>
            <a:r>
              <a:rPr lang="en-US" sz="1000" dirty="0" err="1">
                <a:solidFill>
                  <a:schemeClr val="bg1">
                    <a:lumMod val="50000"/>
                  </a:schemeClr>
                </a:solidFill>
                <a:latin typeface="HelveticaNeue" panose="02000503000000020004" pitchFamily="2" charset="0"/>
              </a:rPr>
              <a:t>lithuania</a:t>
            </a:r>
            <a:r>
              <a:rPr lang="en-US" sz="1000" dirty="0">
                <a:solidFill>
                  <a:schemeClr val="bg1">
                    <a:lumMod val="50000"/>
                  </a:schemeClr>
                </a:solidFill>
                <a:latin typeface="HelveticaNeue" panose="02000503000000020004" pitchFamily="2" charset="0"/>
              </a:rPr>
              <a:t>/holidays-celebrations, Tweets on the day of Lithuania’s Statehood Day Feb 16. </a:t>
            </a:r>
            <a:endParaRPr lang="en-US" sz="1000" dirty="0">
              <a:solidFill>
                <a:schemeClr val="bg1">
                  <a:lumMod val="50000"/>
                </a:schemeClr>
              </a:solidFill>
              <a:effectLst/>
            </a:endParaRPr>
          </a:p>
        </p:txBody>
      </p:sp>
      <p:pic>
        <p:nvPicPr>
          <p:cNvPr id="8" name="Picture 7">
            <a:extLst>
              <a:ext uri="{FF2B5EF4-FFF2-40B4-BE49-F238E27FC236}">
                <a16:creationId xmlns:a16="http://schemas.microsoft.com/office/drawing/2014/main" id="{0123F301-D5EF-C040-86B8-56D588D4CBF0}"/>
              </a:ext>
            </a:extLst>
          </p:cNvPr>
          <p:cNvPicPr>
            <a:picLocks noChangeAspect="1"/>
          </p:cNvPicPr>
          <p:nvPr/>
        </p:nvPicPr>
        <p:blipFill>
          <a:blip r:embed="rId4"/>
          <a:stretch>
            <a:fillRect/>
          </a:stretch>
        </p:blipFill>
        <p:spPr>
          <a:xfrm>
            <a:off x="1196384" y="2650402"/>
            <a:ext cx="4414284" cy="2101583"/>
          </a:xfrm>
          <a:prstGeom prst="rect">
            <a:avLst/>
          </a:prstGeom>
        </p:spPr>
      </p:pic>
      <p:pic>
        <p:nvPicPr>
          <p:cNvPr id="9" name="Picture 8">
            <a:extLst>
              <a:ext uri="{FF2B5EF4-FFF2-40B4-BE49-F238E27FC236}">
                <a16:creationId xmlns:a16="http://schemas.microsoft.com/office/drawing/2014/main" id="{9F365F6C-3AE9-804A-BBD8-38B708939972}"/>
              </a:ext>
            </a:extLst>
          </p:cNvPr>
          <p:cNvPicPr>
            <a:picLocks noChangeAspect="1"/>
          </p:cNvPicPr>
          <p:nvPr/>
        </p:nvPicPr>
        <p:blipFill>
          <a:blip r:embed="rId5"/>
          <a:stretch>
            <a:fillRect/>
          </a:stretch>
        </p:blipFill>
        <p:spPr>
          <a:xfrm>
            <a:off x="774962" y="4914614"/>
            <a:ext cx="5232400" cy="863600"/>
          </a:xfrm>
          <a:prstGeom prst="rect">
            <a:avLst/>
          </a:prstGeom>
        </p:spPr>
      </p:pic>
      <p:sp>
        <p:nvSpPr>
          <p:cNvPr id="10" name="TextBox 9">
            <a:extLst>
              <a:ext uri="{FF2B5EF4-FFF2-40B4-BE49-F238E27FC236}">
                <a16:creationId xmlns:a16="http://schemas.microsoft.com/office/drawing/2014/main" id="{8BA5116C-164E-6E45-9547-5AED2E6DCCB0}"/>
              </a:ext>
            </a:extLst>
          </p:cNvPr>
          <p:cNvSpPr txBox="1"/>
          <p:nvPr/>
        </p:nvSpPr>
        <p:spPr>
          <a:xfrm>
            <a:off x="7634177" y="1763217"/>
            <a:ext cx="1977656" cy="369332"/>
          </a:xfrm>
          <a:prstGeom prst="rect">
            <a:avLst/>
          </a:prstGeom>
          <a:noFill/>
        </p:spPr>
        <p:txBody>
          <a:bodyPr wrap="square" rtlCol="0">
            <a:spAutoFit/>
          </a:bodyPr>
          <a:lstStyle/>
          <a:p>
            <a:r>
              <a:rPr lang="en-US" dirty="0"/>
              <a:t>National holiday</a:t>
            </a:r>
          </a:p>
        </p:txBody>
      </p:sp>
      <p:sp>
        <p:nvSpPr>
          <p:cNvPr id="11" name="TextBox 10">
            <a:extLst>
              <a:ext uri="{FF2B5EF4-FFF2-40B4-BE49-F238E27FC236}">
                <a16:creationId xmlns:a16="http://schemas.microsoft.com/office/drawing/2014/main" id="{6D6B90AD-E29C-BD48-8E15-860BE0E4A110}"/>
              </a:ext>
            </a:extLst>
          </p:cNvPr>
          <p:cNvSpPr txBox="1"/>
          <p:nvPr/>
        </p:nvSpPr>
        <p:spPr>
          <a:xfrm>
            <a:off x="10330906" y="1780343"/>
            <a:ext cx="1202943" cy="369332"/>
          </a:xfrm>
          <a:prstGeom prst="rect">
            <a:avLst/>
          </a:prstGeom>
          <a:noFill/>
        </p:spPr>
        <p:txBody>
          <a:bodyPr wrap="square" rtlCol="0">
            <a:spAutoFit/>
          </a:bodyPr>
          <a:lstStyle/>
          <a:p>
            <a:r>
              <a:rPr lang="en-US" dirty="0"/>
              <a:t>Eurovision</a:t>
            </a:r>
          </a:p>
        </p:txBody>
      </p:sp>
      <p:sp>
        <p:nvSpPr>
          <p:cNvPr id="12" name="Content Placeholder 2">
            <a:extLst>
              <a:ext uri="{FF2B5EF4-FFF2-40B4-BE49-F238E27FC236}">
                <a16:creationId xmlns:a16="http://schemas.microsoft.com/office/drawing/2014/main" id="{9CAD66CC-A58D-E24B-B566-81CE5572E121}"/>
              </a:ext>
            </a:extLst>
          </p:cNvPr>
          <p:cNvSpPr txBox="1">
            <a:spLocks/>
          </p:cNvSpPr>
          <p:nvPr/>
        </p:nvSpPr>
        <p:spPr>
          <a:xfrm>
            <a:off x="333725" y="1122794"/>
            <a:ext cx="6572907" cy="3795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Main findings:</a:t>
            </a:r>
          </a:p>
          <a:p>
            <a:pPr marL="457200" indent="-457200"/>
            <a:r>
              <a:rPr lang="en-US" dirty="0"/>
              <a:t>National flag colors of emojis to indicate national identity or support</a:t>
            </a:r>
          </a:p>
        </p:txBody>
      </p:sp>
    </p:spTree>
    <p:extLst>
      <p:ext uri="{BB962C8B-B14F-4D97-AF65-F5344CB8AC3E}">
        <p14:creationId xmlns:p14="http://schemas.microsoft.com/office/powerpoint/2010/main" val="20009487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fontScale="90000"/>
          </a:bodyPr>
          <a:lstStyle/>
          <a:p>
            <a:r>
              <a:rPr lang="en-US" dirty="0"/>
              <a:t>RQ 3: Shared experience and type of place</a:t>
            </a:r>
          </a:p>
        </p:txBody>
      </p:sp>
      <p:sp>
        <p:nvSpPr>
          <p:cNvPr id="3" name="Slide Number Placeholder 2">
            <a:extLst>
              <a:ext uri="{FF2B5EF4-FFF2-40B4-BE49-F238E27FC236}">
                <a16:creationId xmlns:a16="http://schemas.microsoft.com/office/drawing/2014/main" id="{8D22FE28-8F67-0341-BA0C-847A8CC4E6D2}"/>
              </a:ext>
            </a:extLst>
          </p:cNvPr>
          <p:cNvSpPr>
            <a:spLocks noGrp="1"/>
          </p:cNvSpPr>
          <p:nvPr>
            <p:ph type="sldNum" sz="quarter" idx="12"/>
          </p:nvPr>
        </p:nvSpPr>
        <p:spPr/>
        <p:txBody>
          <a:bodyPr/>
          <a:lstStyle/>
          <a:p>
            <a:fld id="{B8ACD496-1B0F-C444-8CE5-2CE0E604F78C}" type="slidenum">
              <a:rPr lang="en-US" smtClean="0"/>
              <a:t>74</a:t>
            </a:fld>
            <a:endParaRPr lang="en-US"/>
          </a:p>
        </p:txBody>
      </p:sp>
      <p:sp>
        <p:nvSpPr>
          <p:cNvPr id="7" name="Content Placeholder 2">
            <a:extLst>
              <a:ext uri="{FF2B5EF4-FFF2-40B4-BE49-F238E27FC236}">
                <a16:creationId xmlns:a16="http://schemas.microsoft.com/office/drawing/2014/main" id="{57FA04F2-5535-F747-8A73-52E05CDA4BB0}"/>
              </a:ext>
            </a:extLst>
          </p:cNvPr>
          <p:cNvSpPr txBox="1">
            <a:spLocks/>
          </p:cNvSpPr>
          <p:nvPr/>
        </p:nvSpPr>
        <p:spPr>
          <a:xfrm>
            <a:off x="333726" y="1122794"/>
            <a:ext cx="4211238" cy="37952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Main findings:</a:t>
            </a:r>
          </a:p>
          <a:p>
            <a:r>
              <a:rPr lang="en-US" sz="2400" dirty="0"/>
              <a:t>Emoji use as interaction with place based on description of function of place with icon emojis</a:t>
            </a:r>
          </a:p>
          <a:p>
            <a:r>
              <a:rPr lang="en-US" sz="2400" dirty="0"/>
              <a:t>Collective emoji use reveals local events such as weather, cherry blossoms</a:t>
            </a:r>
          </a:p>
          <a:p>
            <a:r>
              <a:rPr lang="en-US" sz="2400" dirty="0"/>
              <a:t>Emoji model of place </a:t>
            </a:r>
          </a:p>
          <a:p>
            <a:endParaRPr lang="en-US" sz="2400" dirty="0"/>
          </a:p>
        </p:txBody>
      </p:sp>
      <p:pic>
        <p:nvPicPr>
          <p:cNvPr id="8" name="Picture 7">
            <a:extLst>
              <a:ext uri="{FF2B5EF4-FFF2-40B4-BE49-F238E27FC236}">
                <a16:creationId xmlns:a16="http://schemas.microsoft.com/office/drawing/2014/main" id="{6A00B0D4-D9EA-604C-97AE-4C39D1CCFC52}"/>
              </a:ext>
            </a:extLst>
          </p:cNvPr>
          <p:cNvPicPr/>
          <p:nvPr/>
        </p:nvPicPr>
        <p:blipFill>
          <a:blip r:embed="rId2"/>
          <a:stretch>
            <a:fillRect/>
          </a:stretch>
        </p:blipFill>
        <p:spPr>
          <a:xfrm>
            <a:off x="4696147" y="977019"/>
            <a:ext cx="6895918" cy="4429867"/>
          </a:xfrm>
          <a:prstGeom prst="rect">
            <a:avLst/>
          </a:prstGeom>
        </p:spPr>
      </p:pic>
      <p:pic>
        <p:nvPicPr>
          <p:cNvPr id="10" name="Picture 9">
            <a:extLst>
              <a:ext uri="{FF2B5EF4-FFF2-40B4-BE49-F238E27FC236}">
                <a16:creationId xmlns:a16="http://schemas.microsoft.com/office/drawing/2014/main" id="{F828FFD5-F215-5C4C-8676-0E993E129CDE}"/>
              </a:ext>
            </a:extLst>
          </p:cNvPr>
          <p:cNvPicPr>
            <a:picLocks noChangeAspect="1"/>
          </p:cNvPicPr>
          <p:nvPr/>
        </p:nvPicPr>
        <p:blipFill>
          <a:blip r:embed="rId3"/>
          <a:stretch>
            <a:fillRect/>
          </a:stretch>
        </p:blipFill>
        <p:spPr>
          <a:xfrm>
            <a:off x="1899201" y="4735932"/>
            <a:ext cx="6591300" cy="1879600"/>
          </a:xfrm>
          <a:prstGeom prst="rect">
            <a:avLst/>
          </a:prstGeom>
        </p:spPr>
      </p:pic>
      <p:sp>
        <p:nvSpPr>
          <p:cNvPr id="11" name="TextBox 10">
            <a:extLst>
              <a:ext uri="{FF2B5EF4-FFF2-40B4-BE49-F238E27FC236}">
                <a16:creationId xmlns:a16="http://schemas.microsoft.com/office/drawing/2014/main" id="{24E399FC-2A8E-0F4E-AD89-D1DA17DEDBC0}"/>
              </a:ext>
            </a:extLst>
          </p:cNvPr>
          <p:cNvSpPr txBox="1"/>
          <p:nvPr/>
        </p:nvSpPr>
        <p:spPr>
          <a:xfrm>
            <a:off x="8365475" y="5319221"/>
            <a:ext cx="3487018" cy="276999"/>
          </a:xfrm>
          <a:prstGeom prst="rect">
            <a:avLst/>
          </a:prstGeom>
          <a:noFill/>
        </p:spPr>
        <p:txBody>
          <a:bodyPr wrap="square" rtlCol="0">
            <a:spAutoFit/>
          </a:bodyPr>
          <a:lstStyle/>
          <a:p>
            <a:r>
              <a:rPr lang="en-US" sz="1200" dirty="0">
                <a:solidFill>
                  <a:schemeClr val="bg1">
                    <a:lumMod val="50000"/>
                  </a:schemeClr>
                </a:solidFill>
              </a:rPr>
              <a:t>Washington DC 2015-2017 POI tagged emoji tweets</a:t>
            </a:r>
          </a:p>
        </p:txBody>
      </p:sp>
    </p:spTree>
    <p:extLst>
      <p:ext uri="{BB962C8B-B14F-4D97-AF65-F5344CB8AC3E}">
        <p14:creationId xmlns:p14="http://schemas.microsoft.com/office/powerpoint/2010/main" val="39765758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Dissertation conclusions</a:t>
            </a:r>
          </a:p>
        </p:txBody>
      </p:sp>
      <p:sp>
        <p:nvSpPr>
          <p:cNvPr id="4" name="Content Placeholder 3">
            <a:extLst>
              <a:ext uri="{FF2B5EF4-FFF2-40B4-BE49-F238E27FC236}">
                <a16:creationId xmlns:a16="http://schemas.microsoft.com/office/drawing/2014/main" id="{97FEDCDE-19F8-6F4C-AD4B-5A814AB3EA65}"/>
              </a:ext>
            </a:extLst>
          </p:cNvPr>
          <p:cNvSpPr>
            <a:spLocks noGrp="1"/>
          </p:cNvSpPr>
          <p:nvPr>
            <p:ph idx="1"/>
          </p:nvPr>
        </p:nvSpPr>
        <p:spPr>
          <a:xfrm>
            <a:off x="942108" y="1184194"/>
            <a:ext cx="10868891" cy="4992769"/>
          </a:xfrm>
        </p:spPr>
        <p:txBody>
          <a:bodyPr/>
          <a:lstStyle/>
          <a:p>
            <a:pPr marL="0" indent="0">
              <a:buNone/>
            </a:pPr>
            <a:r>
              <a:rPr lang="en-US" dirty="0"/>
              <a:t>My research demonstrates:</a:t>
            </a:r>
          </a:p>
          <a:p>
            <a:r>
              <a:rPr lang="en-US" dirty="0"/>
              <a:t>Emojis are much more than face gestures, sentiment, sarcasm</a:t>
            </a:r>
          </a:p>
          <a:p>
            <a:r>
              <a:rPr lang="en-US" dirty="0"/>
              <a:t>Emojis provide different information than words</a:t>
            </a:r>
          </a:p>
          <a:p>
            <a:r>
              <a:rPr lang="en-US" dirty="0"/>
              <a:t>Can derive symbolic representations of identity cues from emojis</a:t>
            </a:r>
          </a:p>
          <a:p>
            <a:r>
              <a:rPr lang="en-US" dirty="0"/>
              <a:t>Despite individual preferences in emoji use, common behavior styles and emerge</a:t>
            </a:r>
          </a:p>
          <a:p>
            <a:r>
              <a:rPr lang="en-US" dirty="0"/>
              <a:t>From these shared styles and behavior of emoji use can derive cues of symbolic representations of collective behavior</a:t>
            </a:r>
          </a:p>
        </p:txBody>
      </p:sp>
      <p:sp>
        <p:nvSpPr>
          <p:cNvPr id="3" name="Slide Number Placeholder 2">
            <a:extLst>
              <a:ext uri="{FF2B5EF4-FFF2-40B4-BE49-F238E27FC236}">
                <a16:creationId xmlns:a16="http://schemas.microsoft.com/office/drawing/2014/main" id="{A544DB5A-E7F1-2B43-BBBD-33578488B38B}"/>
              </a:ext>
            </a:extLst>
          </p:cNvPr>
          <p:cNvSpPr>
            <a:spLocks noGrp="1"/>
          </p:cNvSpPr>
          <p:nvPr>
            <p:ph type="sldNum" sz="quarter" idx="12"/>
          </p:nvPr>
        </p:nvSpPr>
        <p:spPr/>
        <p:txBody>
          <a:bodyPr/>
          <a:lstStyle/>
          <a:p>
            <a:fld id="{B8ACD496-1B0F-C444-8CE5-2CE0E604F78C}" type="slidenum">
              <a:rPr lang="en-US" smtClean="0"/>
              <a:t>75</a:t>
            </a:fld>
            <a:endParaRPr lang="en-US"/>
          </a:p>
        </p:txBody>
      </p:sp>
    </p:spTree>
    <p:extLst>
      <p:ext uri="{BB962C8B-B14F-4D97-AF65-F5344CB8AC3E}">
        <p14:creationId xmlns:p14="http://schemas.microsoft.com/office/powerpoint/2010/main" val="6967036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Limitations and areas for future work</a:t>
            </a:r>
          </a:p>
        </p:txBody>
      </p:sp>
      <p:sp>
        <p:nvSpPr>
          <p:cNvPr id="4" name="Content Placeholder 3">
            <a:extLst>
              <a:ext uri="{FF2B5EF4-FFF2-40B4-BE49-F238E27FC236}">
                <a16:creationId xmlns:a16="http://schemas.microsoft.com/office/drawing/2014/main" id="{942579BD-571D-EB43-B404-55CAE592547F}"/>
              </a:ext>
            </a:extLst>
          </p:cNvPr>
          <p:cNvSpPr>
            <a:spLocks noGrp="1"/>
          </p:cNvSpPr>
          <p:nvPr>
            <p:ph idx="1"/>
          </p:nvPr>
        </p:nvSpPr>
        <p:spPr>
          <a:xfrm>
            <a:off x="942108" y="1403498"/>
            <a:ext cx="4915353" cy="4773465"/>
          </a:xfrm>
        </p:spPr>
        <p:txBody>
          <a:bodyPr/>
          <a:lstStyle/>
          <a:p>
            <a:pPr marL="0" indent="0">
              <a:buNone/>
            </a:pPr>
            <a:r>
              <a:rPr lang="en-US" dirty="0"/>
              <a:t>Limitations of this research:</a:t>
            </a:r>
          </a:p>
          <a:p>
            <a:pPr marL="0" indent="0">
              <a:buNone/>
            </a:pPr>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759FF989-3A5C-9446-851E-D507ADA6E3F6}"/>
              </a:ext>
            </a:extLst>
          </p:cNvPr>
          <p:cNvSpPr>
            <a:spLocks noGrp="1"/>
          </p:cNvSpPr>
          <p:nvPr>
            <p:ph type="sldNum" sz="quarter" idx="12"/>
          </p:nvPr>
        </p:nvSpPr>
        <p:spPr/>
        <p:txBody>
          <a:bodyPr/>
          <a:lstStyle/>
          <a:p>
            <a:fld id="{B8ACD496-1B0F-C444-8CE5-2CE0E604F78C}" type="slidenum">
              <a:rPr lang="en-US" smtClean="0"/>
              <a:t>76</a:t>
            </a:fld>
            <a:endParaRPr lang="en-US"/>
          </a:p>
        </p:txBody>
      </p:sp>
      <p:pic>
        <p:nvPicPr>
          <p:cNvPr id="5" name="Picture 4">
            <a:extLst>
              <a:ext uri="{FF2B5EF4-FFF2-40B4-BE49-F238E27FC236}">
                <a16:creationId xmlns:a16="http://schemas.microsoft.com/office/drawing/2014/main" id="{8A825C43-0515-B24A-AB14-6B4ED4D542B3}"/>
              </a:ext>
            </a:extLst>
          </p:cNvPr>
          <p:cNvPicPr>
            <a:picLocks noChangeAspect="1"/>
          </p:cNvPicPr>
          <p:nvPr/>
        </p:nvPicPr>
        <p:blipFill>
          <a:blip r:embed="rId2"/>
          <a:stretch>
            <a:fillRect/>
          </a:stretch>
        </p:blipFill>
        <p:spPr>
          <a:xfrm>
            <a:off x="2517912" y="1980967"/>
            <a:ext cx="1153318" cy="966063"/>
          </a:xfrm>
          <a:prstGeom prst="rect">
            <a:avLst/>
          </a:prstGeom>
        </p:spPr>
      </p:pic>
      <p:sp>
        <p:nvSpPr>
          <p:cNvPr id="7" name="Content Placeholder 3">
            <a:extLst>
              <a:ext uri="{FF2B5EF4-FFF2-40B4-BE49-F238E27FC236}">
                <a16:creationId xmlns:a16="http://schemas.microsoft.com/office/drawing/2014/main" id="{862586FA-EFA6-9744-AEED-640C21EC661C}"/>
              </a:ext>
            </a:extLst>
          </p:cNvPr>
          <p:cNvSpPr txBox="1">
            <a:spLocks/>
          </p:cNvSpPr>
          <p:nvPr/>
        </p:nvSpPr>
        <p:spPr>
          <a:xfrm>
            <a:off x="6374673" y="1403497"/>
            <a:ext cx="4915353" cy="8190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Further work:</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8" name="TextBox 7">
            <a:extLst>
              <a:ext uri="{FF2B5EF4-FFF2-40B4-BE49-F238E27FC236}">
                <a16:creationId xmlns:a16="http://schemas.microsoft.com/office/drawing/2014/main" id="{9B55DB1E-079F-FD4C-9AD2-066E4BB2F444}"/>
              </a:ext>
            </a:extLst>
          </p:cNvPr>
          <p:cNvSpPr txBox="1"/>
          <p:nvPr/>
        </p:nvSpPr>
        <p:spPr>
          <a:xfrm>
            <a:off x="1325854" y="3216910"/>
            <a:ext cx="4067591" cy="954107"/>
          </a:xfrm>
          <a:prstGeom prst="rect">
            <a:avLst/>
          </a:prstGeom>
          <a:noFill/>
        </p:spPr>
        <p:txBody>
          <a:bodyPr wrap="square" rtlCol="0">
            <a:spAutoFit/>
          </a:bodyPr>
          <a:lstStyle/>
          <a:p>
            <a:r>
              <a:rPr lang="en-US" sz="2800" dirty="0"/>
              <a:t>Does not fully explain why we use emojis this way</a:t>
            </a:r>
          </a:p>
        </p:txBody>
      </p:sp>
      <p:sp>
        <p:nvSpPr>
          <p:cNvPr id="9" name="TextBox 8">
            <a:extLst>
              <a:ext uri="{FF2B5EF4-FFF2-40B4-BE49-F238E27FC236}">
                <a16:creationId xmlns:a16="http://schemas.microsoft.com/office/drawing/2014/main" id="{38D58D28-5250-9E4E-B94D-3303E14FA248}"/>
              </a:ext>
            </a:extLst>
          </p:cNvPr>
          <p:cNvSpPr txBox="1"/>
          <p:nvPr/>
        </p:nvSpPr>
        <p:spPr>
          <a:xfrm>
            <a:off x="5896389" y="3162453"/>
            <a:ext cx="5514561" cy="954107"/>
          </a:xfrm>
          <a:prstGeom prst="rect">
            <a:avLst/>
          </a:prstGeom>
          <a:noFill/>
        </p:spPr>
        <p:txBody>
          <a:bodyPr wrap="square" rtlCol="0">
            <a:spAutoFit/>
          </a:bodyPr>
          <a:lstStyle/>
          <a:p>
            <a:r>
              <a:rPr lang="en-US" sz="2800" dirty="0"/>
              <a:t>Combine traditional methods of research (surveys)</a:t>
            </a:r>
          </a:p>
        </p:txBody>
      </p:sp>
      <p:sp>
        <p:nvSpPr>
          <p:cNvPr id="10" name="TextBox 9">
            <a:extLst>
              <a:ext uri="{FF2B5EF4-FFF2-40B4-BE49-F238E27FC236}">
                <a16:creationId xmlns:a16="http://schemas.microsoft.com/office/drawing/2014/main" id="{FD92DB97-1619-6241-A216-09C3E9133F7B}"/>
              </a:ext>
            </a:extLst>
          </p:cNvPr>
          <p:cNvSpPr txBox="1"/>
          <p:nvPr/>
        </p:nvSpPr>
        <p:spPr>
          <a:xfrm>
            <a:off x="1149895" y="4466917"/>
            <a:ext cx="4292690" cy="523220"/>
          </a:xfrm>
          <a:prstGeom prst="rect">
            <a:avLst/>
          </a:prstGeom>
          <a:noFill/>
        </p:spPr>
        <p:txBody>
          <a:bodyPr wrap="square" rtlCol="0">
            <a:spAutoFit/>
          </a:bodyPr>
          <a:lstStyle/>
          <a:p>
            <a:r>
              <a:rPr lang="en-US" sz="2800" dirty="0"/>
              <a:t>Snapshots in time and place</a:t>
            </a:r>
          </a:p>
        </p:txBody>
      </p:sp>
      <p:sp>
        <p:nvSpPr>
          <p:cNvPr id="11" name="TextBox 10">
            <a:extLst>
              <a:ext uri="{FF2B5EF4-FFF2-40B4-BE49-F238E27FC236}">
                <a16:creationId xmlns:a16="http://schemas.microsoft.com/office/drawing/2014/main" id="{822C67B2-84D8-B247-A78B-CAA9D8D79E0E}"/>
              </a:ext>
            </a:extLst>
          </p:cNvPr>
          <p:cNvSpPr txBox="1"/>
          <p:nvPr/>
        </p:nvSpPr>
        <p:spPr>
          <a:xfrm>
            <a:off x="5896388" y="4363949"/>
            <a:ext cx="5857461" cy="954107"/>
          </a:xfrm>
          <a:prstGeom prst="rect">
            <a:avLst/>
          </a:prstGeom>
          <a:noFill/>
        </p:spPr>
        <p:txBody>
          <a:bodyPr wrap="square" rtlCol="0">
            <a:spAutoFit/>
          </a:bodyPr>
          <a:lstStyle/>
          <a:p>
            <a:r>
              <a:rPr lang="en-US" sz="2800" dirty="0"/>
              <a:t>Longitudinal studies, more time, more space, more topics, more emojis</a:t>
            </a:r>
          </a:p>
        </p:txBody>
      </p:sp>
      <p:sp>
        <p:nvSpPr>
          <p:cNvPr id="12" name="Rectangle 11">
            <a:extLst>
              <a:ext uri="{FF2B5EF4-FFF2-40B4-BE49-F238E27FC236}">
                <a16:creationId xmlns:a16="http://schemas.microsoft.com/office/drawing/2014/main" id="{FD1B2D52-FF48-3149-973A-CAF59B99A48B}"/>
              </a:ext>
            </a:extLst>
          </p:cNvPr>
          <p:cNvSpPr/>
          <p:nvPr/>
        </p:nvSpPr>
        <p:spPr>
          <a:xfrm>
            <a:off x="5896389" y="2279044"/>
            <a:ext cx="4397358" cy="523220"/>
          </a:xfrm>
          <a:prstGeom prst="rect">
            <a:avLst/>
          </a:prstGeom>
        </p:spPr>
        <p:txBody>
          <a:bodyPr wrap="none">
            <a:spAutoFit/>
          </a:bodyPr>
          <a:lstStyle/>
          <a:p>
            <a:r>
              <a:rPr lang="en-US" sz="2800" dirty="0"/>
              <a:t>Other social media platforms</a:t>
            </a:r>
          </a:p>
        </p:txBody>
      </p:sp>
    </p:spTree>
    <p:extLst>
      <p:ext uri="{BB962C8B-B14F-4D97-AF65-F5344CB8AC3E}">
        <p14:creationId xmlns:p14="http://schemas.microsoft.com/office/powerpoint/2010/main" val="32552854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How this fits in CSS</a:t>
            </a:r>
          </a:p>
        </p:txBody>
      </p:sp>
      <p:sp>
        <p:nvSpPr>
          <p:cNvPr id="4" name="Content Placeholder 3">
            <a:extLst>
              <a:ext uri="{FF2B5EF4-FFF2-40B4-BE49-F238E27FC236}">
                <a16:creationId xmlns:a16="http://schemas.microsoft.com/office/drawing/2014/main" id="{189CEE53-FDC2-824C-AFE7-752144562103}"/>
              </a:ext>
            </a:extLst>
          </p:cNvPr>
          <p:cNvSpPr>
            <a:spLocks noGrp="1"/>
          </p:cNvSpPr>
          <p:nvPr>
            <p:ph idx="1"/>
          </p:nvPr>
        </p:nvSpPr>
        <p:spPr>
          <a:xfrm>
            <a:off x="942109" y="1184194"/>
            <a:ext cx="5059298" cy="4992769"/>
          </a:xfrm>
        </p:spPr>
        <p:txBody>
          <a:bodyPr/>
          <a:lstStyle/>
          <a:p>
            <a:r>
              <a:rPr lang="en-US" dirty="0"/>
              <a:t>Multidisciplinary</a:t>
            </a:r>
          </a:p>
          <a:p>
            <a:pPr lvl="1"/>
            <a:r>
              <a:rPr lang="en-US" dirty="0"/>
              <a:t>Social Science theories</a:t>
            </a:r>
          </a:p>
          <a:p>
            <a:pPr lvl="2">
              <a:buFontTx/>
              <a:buChar char="-"/>
            </a:pPr>
            <a:r>
              <a:rPr lang="en-US" dirty="0"/>
              <a:t>Identity</a:t>
            </a:r>
          </a:p>
          <a:p>
            <a:pPr lvl="2">
              <a:buFontTx/>
              <a:buChar char="-"/>
            </a:pPr>
            <a:r>
              <a:rPr lang="en-US" dirty="0"/>
              <a:t>Symbolic interactionism</a:t>
            </a:r>
          </a:p>
          <a:p>
            <a:pPr lvl="1"/>
            <a:r>
              <a:rPr lang="en-US" dirty="0"/>
              <a:t>Communication studies</a:t>
            </a:r>
          </a:p>
          <a:p>
            <a:pPr lvl="2">
              <a:buFontTx/>
              <a:buChar char="-"/>
            </a:pPr>
            <a:r>
              <a:rPr lang="en-US" dirty="0"/>
              <a:t>Socio-linguistics</a:t>
            </a:r>
          </a:p>
          <a:p>
            <a:pPr lvl="2">
              <a:buFontTx/>
              <a:buChar char="-"/>
            </a:pPr>
            <a:r>
              <a:rPr lang="en-US" dirty="0"/>
              <a:t>Linguistic Accommodation</a:t>
            </a:r>
          </a:p>
          <a:p>
            <a:pPr lvl="1"/>
            <a:r>
              <a:rPr lang="en-US" dirty="0"/>
              <a:t>Computation</a:t>
            </a:r>
          </a:p>
          <a:p>
            <a:pPr lvl="2">
              <a:buFontTx/>
              <a:buChar char="-"/>
            </a:pPr>
            <a:r>
              <a:rPr lang="en-US" dirty="0"/>
              <a:t>Computation and methods</a:t>
            </a:r>
          </a:p>
          <a:p>
            <a:pPr lvl="2">
              <a:buFontTx/>
              <a:buChar char="-"/>
            </a:pPr>
            <a:r>
              <a:rPr lang="en-US" dirty="0"/>
              <a:t>NLP, machine learning, geo, temporal, SNA</a:t>
            </a:r>
          </a:p>
        </p:txBody>
      </p:sp>
      <p:sp>
        <p:nvSpPr>
          <p:cNvPr id="3" name="Slide Number Placeholder 2">
            <a:extLst>
              <a:ext uri="{FF2B5EF4-FFF2-40B4-BE49-F238E27FC236}">
                <a16:creationId xmlns:a16="http://schemas.microsoft.com/office/drawing/2014/main" id="{A8E27203-8757-1848-90D2-98C30B8309B0}"/>
              </a:ext>
            </a:extLst>
          </p:cNvPr>
          <p:cNvSpPr>
            <a:spLocks noGrp="1"/>
          </p:cNvSpPr>
          <p:nvPr>
            <p:ph type="sldNum" sz="quarter" idx="12"/>
          </p:nvPr>
        </p:nvSpPr>
        <p:spPr/>
        <p:txBody>
          <a:bodyPr/>
          <a:lstStyle/>
          <a:p>
            <a:fld id="{B8ACD496-1B0F-C444-8CE5-2CE0E604F78C}" type="slidenum">
              <a:rPr lang="en-US" smtClean="0"/>
              <a:t>77</a:t>
            </a:fld>
            <a:endParaRPr lang="en-US"/>
          </a:p>
        </p:txBody>
      </p:sp>
      <p:pic>
        <p:nvPicPr>
          <p:cNvPr id="6" name="Picture 5">
            <a:extLst>
              <a:ext uri="{FF2B5EF4-FFF2-40B4-BE49-F238E27FC236}">
                <a16:creationId xmlns:a16="http://schemas.microsoft.com/office/drawing/2014/main" id="{3584E7C3-40E5-884D-AA11-226618C1CFD5}"/>
              </a:ext>
            </a:extLst>
          </p:cNvPr>
          <p:cNvPicPr/>
          <p:nvPr/>
        </p:nvPicPr>
        <p:blipFill>
          <a:blip r:embed="rId2"/>
          <a:stretch>
            <a:fillRect/>
          </a:stretch>
        </p:blipFill>
        <p:spPr>
          <a:xfrm>
            <a:off x="6096000" y="1045669"/>
            <a:ext cx="5184643" cy="4766661"/>
          </a:xfrm>
          <a:prstGeom prst="rect">
            <a:avLst/>
          </a:prstGeom>
        </p:spPr>
      </p:pic>
    </p:spTree>
    <p:extLst>
      <p:ext uri="{BB962C8B-B14F-4D97-AF65-F5344CB8AC3E}">
        <p14:creationId xmlns:p14="http://schemas.microsoft.com/office/powerpoint/2010/main" val="3115267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Research contributions</a:t>
            </a:r>
          </a:p>
        </p:txBody>
      </p:sp>
      <p:sp>
        <p:nvSpPr>
          <p:cNvPr id="4" name="Content Placeholder 3">
            <a:extLst>
              <a:ext uri="{FF2B5EF4-FFF2-40B4-BE49-F238E27FC236}">
                <a16:creationId xmlns:a16="http://schemas.microsoft.com/office/drawing/2014/main" id="{3B5CADC9-19D8-C345-986D-4EDDA593A88A}"/>
              </a:ext>
            </a:extLst>
          </p:cNvPr>
          <p:cNvSpPr>
            <a:spLocks noGrp="1"/>
          </p:cNvSpPr>
          <p:nvPr>
            <p:ph idx="1"/>
          </p:nvPr>
        </p:nvSpPr>
        <p:spPr>
          <a:xfrm>
            <a:off x="942109" y="1184194"/>
            <a:ext cx="9802092" cy="4992769"/>
          </a:xfrm>
        </p:spPr>
        <p:txBody>
          <a:bodyPr>
            <a:normAutofit/>
          </a:bodyPr>
          <a:lstStyle/>
          <a:p>
            <a:r>
              <a:rPr lang="en-US" dirty="0"/>
              <a:t>First study to examine patterns of behavior of emoji use</a:t>
            </a:r>
          </a:p>
          <a:p>
            <a:r>
              <a:rPr lang="en-US" dirty="0"/>
              <a:t>Link theory and computational methods</a:t>
            </a:r>
          </a:p>
          <a:p>
            <a:r>
              <a:rPr lang="en-US" dirty="0"/>
              <a:t>Enables comparison of emoji use by using attributes and eVAPOR</a:t>
            </a:r>
          </a:p>
          <a:p>
            <a:r>
              <a:rPr lang="en-US" dirty="0"/>
              <a:t>New methods</a:t>
            </a:r>
          </a:p>
          <a:p>
            <a:pPr lvl="1"/>
            <a:r>
              <a:rPr lang="en-US" dirty="0"/>
              <a:t>Methods developed as part of this research are applicable to analysis of emoji use in any document</a:t>
            </a:r>
          </a:p>
          <a:p>
            <a:pPr lvl="2"/>
            <a:r>
              <a:rPr lang="en-US" dirty="0"/>
              <a:t>Consistency metric</a:t>
            </a:r>
          </a:p>
          <a:p>
            <a:pPr lvl="2"/>
            <a:r>
              <a:rPr lang="en-US" dirty="0"/>
              <a:t>Structural content analysis</a:t>
            </a:r>
          </a:p>
          <a:p>
            <a:pPr lvl="2"/>
            <a:r>
              <a:rPr lang="en-US" dirty="0"/>
              <a:t>Structure of emoji use (</a:t>
            </a:r>
            <a:r>
              <a:rPr lang="en-US" dirty="0" err="1"/>
              <a:t>eVAPOR</a:t>
            </a:r>
            <a:r>
              <a:rPr lang="en-US" dirty="0"/>
              <a:t>)</a:t>
            </a:r>
          </a:p>
          <a:p>
            <a:r>
              <a:rPr lang="en-US" dirty="0"/>
              <a:t>Publications from dissertation</a:t>
            </a:r>
          </a:p>
          <a:p>
            <a:endParaRPr lang="en-US" sz="1200" dirty="0"/>
          </a:p>
          <a:p>
            <a:pPr lvl="2"/>
            <a:endParaRPr lang="en-US" dirty="0"/>
          </a:p>
        </p:txBody>
      </p:sp>
      <p:sp>
        <p:nvSpPr>
          <p:cNvPr id="3" name="Slide Number Placeholder 2">
            <a:extLst>
              <a:ext uri="{FF2B5EF4-FFF2-40B4-BE49-F238E27FC236}">
                <a16:creationId xmlns:a16="http://schemas.microsoft.com/office/drawing/2014/main" id="{0B05CC16-B3A2-F242-86B9-977DC469722F}"/>
              </a:ext>
            </a:extLst>
          </p:cNvPr>
          <p:cNvSpPr>
            <a:spLocks noGrp="1"/>
          </p:cNvSpPr>
          <p:nvPr>
            <p:ph type="sldNum" sz="quarter" idx="12"/>
          </p:nvPr>
        </p:nvSpPr>
        <p:spPr/>
        <p:txBody>
          <a:bodyPr/>
          <a:lstStyle/>
          <a:p>
            <a:fld id="{B8ACD496-1B0F-C444-8CE5-2CE0E604F78C}" type="slidenum">
              <a:rPr lang="en-US" smtClean="0"/>
              <a:t>78</a:t>
            </a:fld>
            <a:endParaRPr lang="en-US"/>
          </a:p>
        </p:txBody>
      </p:sp>
    </p:spTree>
    <p:extLst>
      <p:ext uri="{BB962C8B-B14F-4D97-AF65-F5344CB8AC3E}">
        <p14:creationId xmlns:p14="http://schemas.microsoft.com/office/powerpoint/2010/main" val="24135905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Research publications</a:t>
            </a:r>
          </a:p>
        </p:txBody>
      </p:sp>
      <p:sp>
        <p:nvSpPr>
          <p:cNvPr id="4" name="Content Placeholder 3">
            <a:extLst>
              <a:ext uri="{FF2B5EF4-FFF2-40B4-BE49-F238E27FC236}">
                <a16:creationId xmlns:a16="http://schemas.microsoft.com/office/drawing/2014/main" id="{3B5CADC9-19D8-C345-986D-4EDDA593A88A}"/>
              </a:ext>
            </a:extLst>
          </p:cNvPr>
          <p:cNvSpPr>
            <a:spLocks noGrp="1"/>
          </p:cNvSpPr>
          <p:nvPr>
            <p:ph idx="1"/>
          </p:nvPr>
        </p:nvSpPr>
        <p:spPr/>
        <p:txBody>
          <a:bodyPr>
            <a:normAutofit/>
          </a:bodyPr>
          <a:lstStyle/>
          <a:p>
            <a:r>
              <a:rPr lang="en-US" dirty="0"/>
              <a:t>Peer-reviewed conference papers from dissertation (so far):</a:t>
            </a:r>
          </a:p>
          <a:p>
            <a:pPr lvl="1"/>
            <a:r>
              <a:rPr lang="en-US" sz="1600" dirty="0"/>
              <a:t>Chapter 3: </a:t>
            </a:r>
            <a:r>
              <a:rPr lang="en-US" sz="1600" b="1" dirty="0"/>
              <a:t>Swartz</a:t>
            </a:r>
            <a:r>
              <a:rPr lang="en-US" sz="1600" dirty="0"/>
              <a:t>, M., &amp; Crooks, A. (2020, February). Comparison of Emoji Use in Names, Profiles, and Tweets. In </a:t>
            </a:r>
            <a:r>
              <a:rPr lang="en-US" sz="1600" i="1" dirty="0"/>
              <a:t>2020 IEEE 14th International Conference on Semantic Computing (ICSC ‘20)</a:t>
            </a:r>
            <a:r>
              <a:rPr lang="en-US" sz="1600" dirty="0"/>
              <a:t> (pp. 375-380). IEEE.</a:t>
            </a:r>
          </a:p>
          <a:p>
            <a:pPr lvl="1"/>
            <a:r>
              <a:rPr lang="en-US" sz="1600" dirty="0"/>
              <a:t>Chapter 4: </a:t>
            </a:r>
            <a:r>
              <a:rPr lang="en-US" sz="1600" b="1" dirty="0"/>
              <a:t>Swartz</a:t>
            </a:r>
            <a:r>
              <a:rPr lang="en-US" sz="1600" dirty="0"/>
              <a:t>, M., Crooks, A., &amp; Kennedy, W. (2020, July). Diversity from Emojis and Keywords in Social Media. In </a:t>
            </a:r>
            <a:r>
              <a:rPr lang="en-US" sz="1600" i="1" dirty="0"/>
              <a:t>International Conference on Social Media and Society</a:t>
            </a:r>
            <a:r>
              <a:rPr lang="en-US" sz="1600" dirty="0"/>
              <a:t> (pp. 92-100).</a:t>
            </a:r>
          </a:p>
          <a:p>
            <a:pPr lvl="1"/>
            <a:r>
              <a:rPr lang="en-US" sz="1600" dirty="0"/>
              <a:t>Chapter 5: </a:t>
            </a:r>
            <a:r>
              <a:rPr lang="en-US" sz="1600" b="1" dirty="0"/>
              <a:t>Swartz</a:t>
            </a:r>
            <a:r>
              <a:rPr lang="en-US" sz="1600" dirty="0"/>
              <a:t>, M., Crooks, A., &amp; Croitoru, A. (2020, October). Beyond Words: Comparing Structure, Emoji Use, and Consistency Across Social Media Posts. In </a:t>
            </a:r>
            <a:r>
              <a:rPr lang="en-US" sz="1600" i="1" dirty="0"/>
              <a:t>2020 International Conference on Social Computing, Behavioral-Cultural Modeling and Prediction and Behavior Representation in Modeling and Simulation (SBP-BRIMS ‘20)</a:t>
            </a:r>
            <a:r>
              <a:rPr lang="en-US" sz="1600" dirty="0"/>
              <a:t>. Springer.</a:t>
            </a:r>
            <a:r>
              <a:rPr lang="en-US" sz="1600" dirty="0">
                <a:effectLst/>
              </a:rPr>
              <a:t> </a:t>
            </a:r>
          </a:p>
          <a:p>
            <a:r>
              <a:rPr lang="en-US" dirty="0"/>
              <a:t>Other peer-reviewed papers:</a:t>
            </a:r>
          </a:p>
          <a:p>
            <a:pPr lvl="1"/>
            <a:r>
              <a:rPr lang="en-US" sz="1600" dirty="0"/>
              <a:t>Al-</a:t>
            </a:r>
            <a:r>
              <a:rPr lang="en-US" sz="1600" dirty="0" err="1"/>
              <a:t>Khulaidy</a:t>
            </a:r>
            <a:r>
              <a:rPr lang="en-US" sz="1600" dirty="0"/>
              <a:t>, A., &amp; </a:t>
            </a:r>
            <a:r>
              <a:rPr lang="en-US" sz="1600" b="1" dirty="0"/>
              <a:t>Swartz, M</a:t>
            </a:r>
            <a:r>
              <a:rPr lang="en-US" sz="1600" dirty="0"/>
              <a:t>. (2020, May). Along the border: an agent-based model of migration along the United States-Mexico border. In </a:t>
            </a:r>
            <a:r>
              <a:rPr lang="en-US" sz="1600" i="1" dirty="0"/>
              <a:t>IEEE Proceedings of the 2020 Spring Simulation Conference</a:t>
            </a:r>
            <a:r>
              <a:rPr lang="en-US" sz="1600" dirty="0"/>
              <a:t> (pp. 1-12).</a:t>
            </a:r>
          </a:p>
          <a:p>
            <a:pPr lvl="1"/>
            <a:r>
              <a:rPr lang="en-US" sz="1600" dirty="0"/>
              <a:t>Malik, A.A., Crooks, A.T., Root, H.L. and </a:t>
            </a:r>
            <a:r>
              <a:rPr lang="en-US" sz="1600" b="1" dirty="0"/>
              <a:t>Swartz, M</a:t>
            </a:r>
            <a:r>
              <a:rPr lang="en-US" sz="1600" dirty="0"/>
              <a:t>. (2015), Exploring Creativity and Urban Development through Agent-Based Modeling, Journal of Artificial Societies and Social Simulation. 18 (2): 12. Available at http://jasss.soc.surrey.ac.uk/18/2/12.html. </a:t>
            </a:r>
          </a:p>
          <a:p>
            <a:pPr lvl="1"/>
            <a:endParaRPr lang="en-US" sz="1600" dirty="0"/>
          </a:p>
          <a:p>
            <a:pPr lvl="2"/>
            <a:endParaRPr lang="en-US" dirty="0"/>
          </a:p>
        </p:txBody>
      </p:sp>
      <p:sp>
        <p:nvSpPr>
          <p:cNvPr id="3" name="Slide Number Placeholder 2">
            <a:extLst>
              <a:ext uri="{FF2B5EF4-FFF2-40B4-BE49-F238E27FC236}">
                <a16:creationId xmlns:a16="http://schemas.microsoft.com/office/drawing/2014/main" id="{0B05CC16-B3A2-F242-86B9-977DC469722F}"/>
              </a:ext>
            </a:extLst>
          </p:cNvPr>
          <p:cNvSpPr>
            <a:spLocks noGrp="1"/>
          </p:cNvSpPr>
          <p:nvPr>
            <p:ph type="sldNum" sz="quarter" idx="12"/>
          </p:nvPr>
        </p:nvSpPr>
        <p:spPr/>
        <p:txBody>
          <a:bodyPr/>
          <a:lstStyle/>
          <a:p>
            <a:fld id="{B8ACD496-1B0F-C444-8CE5-2CE0E604F78C}" type="slidenum">
              <a:rPr lang="en-US" smtClean="0"/>
              <a:t>79</a:t>
            </a:fld>
            <a:endParaRPr lang="en-US"/>
          </a:p>
        </p:txBody>
      </p:sp>
    </p:spTree>
    <p:extLst>
      <p:ext uri="{BB962C8B-B14F-4D97-AF65-F5344CB8AC3E}">
        <p14:creationId xmlns:p14="http://schemas.microsoft.com/office/powerpoint/2010/main" val="31812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Unicode</a:t>
            </a:r>
          </a:p>
        </p:txBody>
      </p:sp>
      <p:sp>
        <p:nvSpPr>
          <p:cNvPr id="3" name="Slide Number Placeholder 2">
            <a:extLst>
              <a:ext uri="{FF2B5EF4-FFF2-40B4-BE49-F238E27FC236}">
                <a16:creationId xmlns:a16="http://schemas.microsoft.com/office/drawing/2014/main" id="{CD635B07-E94B-CC47-83A5-15999A2E3A2E}"/>
              </a:ext>
            </a:extLst>
          </p:cNvPr>
          <p:cNvSpPr>
            <a:spLocks noGrp="1"/>
          </p:cNvSpPr>
          <p:nvPr>
            <p:ph type="sldNum" sz="quarter" idx="12"/>
          </p:nvPr>
        </p:nvSpPr>
        <p:spPr/>
        <p:txBody>
          <a:bodyPr/>
          <a:lstStyle/>
          <a:p>
            <a:fld id="{B8ACD496-1B0F-C444-8CE5-2CE0E604F78C}" type="slidenum">
              <a:rPr lang="en-US" smtClean="0"/>
              <a:t>8</a:t>
            </a:fld>
            <a:endParaRPr lang="en-US"/>
          </a:p>
        </p:txBody>
      </p:sp>
      <p:pic>
        <p:nvPicPr>
          <p:cNvPr id="31" name="Picture 30">
            <a:extLst>
              <a:ext uri="{FF2B5EF4-FFF2-40B4-BE49-F238E27FC236}">
                <a16:creationId xmlns:a16="http://schemas.microsoft.com/office/drawing/2014/main" id="{94D41FC7-5772-5149-938E-646569A13B5E}"/>
              </a:ext>
            </a:extLst>
          </p:cNvPr>
          <p:cNvPicPr>
            <a:picLocks noChangeAspect="1"/>
          </p:cNvPicPr>
          <p:nvPr/>
        </p:nvPicPr>
        <p:blipFill rotWithShape="1">
          <a:blip r:embed="rId3"/>
          <a:srcRect b="6673"/>
          <a:stretch/>
        </p:blipFill>
        <p:spPr>
          <a:xfrm>
            <a:off x="4153279" y="1513387"/>
            <a:ext cx="6667500" cy="3164630"/>
          </a:xfrm>
          <a:prstGeom prst="rect">
            <a:avLst/>
          </a:prstGeom>
        </p:spPr>
      </p:pic>
      <p:sp>
        <p:nvSpPr>
          <p:cNvPr id="34" name="TextBox 33">
            <a:extLst>
              <a:ext uri="{FF2B5EF4-FFF2-40B4-BE49-F238E27FC236}">
                <a16:creationId xmlns:a16="http://schemas.microsoft.com/office/drawing/2014/main" id="{2D682528-42BD-274D-B7EB-21BE5C25A433}"/>
              </a:ext>
            </a:extLst>
          </p:cNvPr>
          <p:cNvSpPr txBox="1"/>
          <p:nvPr/>
        </p:nvSpPr>
        <p:spPr>
          <a:xfrm>
            <a:off x="484909" y="1291349"/>
            <a:ext cx="3471676" cy="1938992"/>
          </a:xfrm>
          <a:prstGeom prst="rect">
            <a:avLst/>
          </a:prstGeom>
          <a:noFill/>
        </p:spPr>
        <p:txBody>
          <a:bodyPr wrap="square" rtlCol="0">
            <a:spAutoFit/>
          </a:bodyPr>
          <a:lstStyle/>
          <a:p>
            <a:pPr marL="342900" indent="-342900">
              <a:buFont typeface="Arial" panose="020B0604020202020204" pitchFamily="34" charset="0"/>
              <a:buChar char="•"/>
            </a:pPr>
            <a:r>
              <a:rPr lang="en-US" sz="3000" dirty="0"/>
              <a:t>Standards</a:t>
            </a:r>
          </a:p>
          <a:p>
            <a:pPr marL="342900" indent="-342900">
              <a:buFont typeface="Arial" panose="020B0604020202020204" pitchFamily="34" charset="0"/>
              <a:buChar char="•"/>
            </a:pPr>
            <a:r>
              <a:rPr lang="en-US" sz="3000" dirty="0"/>
              <a:t>Cross platform support</a:t>
            </a:r>
          </a:p>
          <a:p>
            <a:pPr marL="342900" indent="-342900">
              <a:buFont typeface="Arial" panose="020B0604020202020204" pitchFamily="34" charset="0"/>
              <a:buChar char="•"/>
            </a:pPr>
            <a:r>
              <a:rPr lang="en-US" sz="3000" dirty="0"/>
              <a:t>2010 emoji release</a:t>
            </a:r>
          </a:p>
        </p:txBody>
      </p:sp>
      <p:pic>
        <p:nvPicPr>
          <p:cNvPr id="35" name="Picture 34">
            <a:extLst>
              <a:ext uri="{FF2B5EF4-FFF2-40B4-BE49-F238E27FC236}">
                <a16:creationId xmlns:a16="http://schemas.microsoft.com/office/drawing/2014/main" id="{799F77E9-487B-F944-98EF-55076168197B}"/>
              </a:ext>
            </a:extLst>
          </p:cNvPr>
          <p:cNvPicPr>
            <a:picLocks noChangeAspect="1"/>
          </p:cNvPicPr>
          <p:nvPr/>
        </p:nvPicPr>
        <p:blipFill>
          <a:blip r:embed="rId4"/>
          <a:stretch>
            <a:fillRect/>
          </a:stretch>
        </p:blipFill>
        <p:spPr>
          <a:xfrm>
            <a:off x="10806936" y="257971"/>
            <a:ext cx="1171258" cy="1326735"/>
          </a:xfrm>
          <a:prstGeom prst="rect">
            <a:avLst/>
          </a:prstGeom>
        </p:spPr>
      </p:pic>
    </p:spTree>
    <p:extLst>
      <p:ext uri="{BB962C8B-B14F-4D97-AF65-F5344CB8AC3E}">
        <p14:creationId xmlns:p14="http://schemas.microsoft.com/office/powerpoint/2010/main" val="29319280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269B0B-E390-B94E-BE8C-F075B5F1B568}"/>
              </a:ext>
            </a:extLst>
          </p:cNvPr>
          <p:cNvPicPr>
            <a:picLocks noChangeAspect="1"/>
          </p:cNvPicPr>
          <p:nvPr/>
        </p:nvPicPr>
        <p:blipFill>
          <a:blip r:embed="rId3"/>
          <a:stretch>
            <a:fillRect/>
          </a:stretch>
        </p:blipFill>
        <p:spPr>
          <a:xfrm>
            <a:off x="941748" y="995564"/>
            <a:ext cx="9955212" cy="4528935"/>
          </a:xfrm>
          <a:prstGeom prst="rect">
            <a:avLst/>
          </a:prstGeom>
        </p:spPr>
      </p:pic>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Code and methodologies on </a:t>
            </a:r>
            <a:r>
              <a:rPr lang="en-US" dirty="0" err="1"/>
              <a:t>Github</a:t>
            </a:r>
            <a:endParaRPr lang="en-US" dirty="0"/>
          </a:p>
        </p:txBody>
      </p:sp>
      <p:sp>
        <p:nvSpPr>
          <p:cNvPr id="3" name="Slide Number Placeholder 2">
            <a:extLst>
              <a:ext uri="{FF2B5EF4-FFF2-40B4-BE49-F238E27FC236}">
                <a16:creationId xmlns:a16="http://schemas.microsoft.com/office/drawing/2014/main" id="{A544DB5A-E7F1-2B43-BBBD-33578488B38B}"/>
              </a:ext>
            </a:extLst>
          </p:cNvPr>
          <p:cNvSpPr>
            <a:spLocks noGrp="1"/>
          </p:cNvSpPr>
          <p:nvPr>
            <p:ph type="sldNum" sz="quarter" idx="12"/>
          </p:nvPr>
        </p:nvSpPr>
        <p:spPr/>
        <p:txBody>
          <a:bodyPr/>
          <a:lstStyle/>
          <a:p>
            <a:fld id="{B8ACD496-1B0F-C444-8CE5-2CE0E604F78C}" type="slidenum">
              <a:rPr lang="en-US" smtClean="0"/>
              <a:t>80</a:t>
            </a:fld>
            <a:endParaRPr lang="en-US"/>
          </a:p>
        </p:txBody>
      </p:sp>
      <p:sp>
        <p:nvSpPr>
          <p:cNvPr id="9" name="Content Placeholder 3">
            <a:extLst>
              <a:ext uri="{FF2B5EF4-FFF2-40B4-BE49-F238E27FC236}">
                <a16:creationId xmlns:a16="http://schemas.microsoft.com/office/drawing/2014/main" id="{07B14C5D-75BA-2040-A65D-B4B99F4773B0}"/>
              </a:ext>
            </a:extLst>
          </p:cNvPr>
          <p:cNvSpPr txBox="1">
            <a:spLocks/>
          </p:cNvSpPr>
          <p:nvPr/>
        </p:nvSpPr>
        <p:spPr>
          <a:xfrm>
            <a:off x="1738312" y="5677858"/>
            <a:ext cx="8715375" cy="6188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Code available: </a:t>
            </a:r>
            <a:r>
              <a:rPr lang="en-US" dirty="0">
                <a:hlinkClick r:id="rId4"/>
              </a:rPr>
              <a:t>https://github.com/msemoji</a:t>
            </a:r>
            <a:endParaRPr lang="en-US" dirty="0"/>
          </a:p>
        </p:txBody>
      </p:sp>
    </p:spTree>
    <p:extLst>
      <p:ext uri="{BB962C8B-B14F-4D97-AF65-F5344CB8AC3E}">
        <p14:creationId xmlns:p14="http://schemas.microsoft.com/office/powerpoint/2010/main" val="26984340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44DB5A-E7F1-2B43-BBBD-33578488B38B}"/>
              </a:ext>
            </a:extLst>
          </p:cNvPr>
          <p:cNvSpPr>
            <a:spLocks noGrp="1"/>
          </p:cNvSpPr>
          <p:nvPr>
            <p:ph type="sldNum" sz="quarter" idx="12"/>
          </p:nvPr>
        </p:nvSpPr>
        <p:spPr/>
        <p:txBody>
          <a:bodyPr/>
          <a:lstStyle/>
          <a:p>
            <a:fld id="{B8ACD496-1B0F-C444-8CE5-2CE0E604F78C}" type="slidenum">
              <a:rPr lang="en-US" smtClean="0"/>
              <a:t>81</a:t>
            </a:fld>
            <a:endParaRPr lang="en-US"/>
          </a:p>
        </p:txBody>
      </p:sp>
      <p:pic>
        <p:nvPicPr>
          <p:cNvPr id="5" name="Picture 4">
            <a:extLst>
              <a:ext uri="{FF2B5EF4-FFF2-40B4-BE49-F238E27FC236}">
                <a16:creationId xmlns:a16="http://schemas.microsoft.com/office/drawing/2014/main" id="{FDA81C18-B4AC-9B46-B3A0-37652A5F0A83}"/>
              </a:ext>
            </a:extLst>
          </p:cNvPr>
          <p:cNvPicPr>
            <a:picLocks noChangeAspect="1"/>
          </p:cNvPicPr>
          <p:nvPr/>
        </p:nvPicPr>
        <p:blipFill>
          <a:blip r:embed="rId3"/>
          <a:stretch>
            <a:fillRect/>
          </a:stretch>
        </p:blipFill>
        <p:spPr>
          <a:xfrm>
            <a:off x="2765435" y="2528771"/>
            <a:ext cx="6683744" cy="3685091"/>
          </a:xfrm>
          <a:prstGeom prst="rect">
            <a:avLst/>
          </a:prstGeom>
        </p:spPr>
      </p:pic>
      <p:sp>
        <p:nvSpPr>
          <p:cNvPr id="10" name="Title 1">
            <a:extLst>
              <a:ext uri="{FF2B5EF4-FFF2-40B4-BE49-F238E27FC236}">
                <a16:creationId xmlns:a16="http://schemas.microsoft.com/office/drawing/2014/main" id="{A2560031-3AB4-AE4B-8C96-6BD15F9AA709}"/>
              </a:ext>
            </a:extLst>
          </p:cNvPr>
          <p:cNvSpPr txBox="1">
            <a:spLocks/>
          </p:cNvSpPr>
          <p:nvPr/>
        </p:nvSpPr>
        <p:spPr>
          <a:xfrm>
            <a:off x="661554" y="516548"/>
            <a:ext cx="10868891" cy="819068"/>
          </a:xfrm>
          <a:prstGeom prst="rect">
            <a:avLst/>
          </a:prstGeom>
        </p:spPr>
        <p:txBody>
          <a:bodyPr vert="horz" lIns="91440" tIns="45720" rIns="91440" bIns="45720" rtlCol="0" anchor="b" anchorCtr="0">
            <a:noAutofit/>
          </a:bodyPr>
          <a:lstStyle>
            <a:lvl1pPr algn="ctr" defTabSz="914400" rtl="0" eaLnBrk="1" latinLnBrk="0" hangingPunct="1">
              <a:lnSpc>
                <a:spcPct val="90000"/>
              </a:lnSpc>
              <a:spcBef>
                <a:spcPct val="0"/>
              </a:spcBef>
              <a:buNone/>
              <a:defRPr sz="6000" b="1" i="0" kern="1200">
                <a:solidFill>
                  <a:srgbClr val="005E3C"/>
                </a:solidFill>
                <a:latin typeface="Arial" panose="020B0604020202020204" pitchFamily="34" charset="0"/>
                <a:ea typeface="+mj-ea"/>
                <a:cs typeface="Arial" panose="020B0604020202020204" pitchFamily="34" charset="0"/>
              </a:defRPr>
            </a:lvl1pPr>
          </a:lstStyle>
          <a:p>
            <a:r>
              <a:rPr lang="en-US" dirty="0"/>
              <a:t>Thank you for listening.</a:t>
            </a:r>
          </a:p>
        </p:txBody>
      </p:sp>
      <p:sp>
        <p:nvSpPr>
          <p:cNvPr id="11" name="Content Placeholder 2">
            <a:extLst>
              <a:ext uri="{FF2B5EF4-FFF2-40B4-BE49-F238E27FC236}">
                <a16:creationId xmlns:a16="http://schemas.microsoft.com/office/drawing/2014/main" id="{07127676-A268-FC4C-B0ED-573FA660AA8C}"/>
              </a:ext>
            </a:extLst>
          </p:cNvPr>
          <p:cNvSpPr txBox="1">
            <a:spLocks/>
          </p:cNvSpPr>
          <p:nvPr/>
        </p:nvSpPr>
        <p:spPr>
          <a:xfrm>
            <a:off x="2970913" y="1703322"/>
            <a:ext cx="6250171" cy="108093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600" dirty="0"/>
              <a:t>Any questions or comments?</a:t>
            </a:r>
          </a:p>
        </p:txBody>
      </p:sp>
      <p:sp>
        <p:nvSpPr>
          <p:cNvPr id="12" name="TextBox 11">
            <a:extLst>
              <a:ext uri="{FF2B5EF4-FFF2-40B4-BE49-F238E27FC236}">
                <a16:creationId xmlns:a16="http://schemas.microsoft.com/office/drawing/2014/main" id="{086571B9-B8FD-2A46-A7E7-883B15472282}"/>
              </a:ext>
            </a:extLst>
          </p:cNvPr>
          <p:cNvSpPr txBox="1"/>
          <p:nvPr/>
        </p:nvSpPr>
        <p:spPr>
          <a:xfrm>
            <a:off x="2970913" y="6246773"/>
            <a:ext cx="6824330" cy="369332"/>
          </a:xfrm>
          <a:prstGeom prst="rect">
            <a:avLst/>
          </a:prstGeom>
          <a:noFill/>
        </p:spPr>
        <p:txBody>
          <a:bodyPr wrap="square" rtlCol="0">
            <a:spAutoFit/>
          </a:bodyPr>
          <a:lstStyle/>
          <a:p>
            <a:pPr algn="ctr"/>
            <a:r>
              <a:rPr lang="en-US" dirty="0">
                <a:solidFill>
                  <a:schemeClr val="bg1">
                    <a:lumMod val="50000"/>
                  </a:schemeClr>
                </a:solidFill>
              </a:rPr>
              <a:t>Source: Clip from South Park episode S20e06, Comedy Central. </a:t>
            </a:r>
          </a:p>
        </p:txBody>
      </p:sp>
    </p:spTree>
    <p:extLst>
      <p:ext uri="{BB962C8B-B14F-4D97-AF65-F5344CB8AC3E}">
        <p14:creationId xmlns:p14="http://schemas.microsoft.com/office/powerpoint/2010/main" val="174584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9FE8B120-EAF0-7C4E-A038-90657A2A9455}"/>
              </a:ext>
            </a:extLst>
          </p:cNvPr>
          <p:cNvGrpSpPr/>
          <p:nvPr/>
        </p:nvGrpSpPr>
        <p:grpSpPr>
          <a:xfrm>
            <a:off x="872780" y="2983367"/>
            <a:ext cx="11105414" cy="1775791"/>
            <a:chOff x="1034526" y="2292626"/>
            <a:chExt cx="10216570" cy="1633662"/>
          </a:xfrm>
        </p:grpSpPr>
        <p:pic>
          <p:nvPicPr>
            <p:cNvPr id="4" name="Picture 3">
              <a:extLst>
                <a:ext uri="{FF2B5EF4-FFF2-40B4-BE49-F238E27FC236}">
                  <a16:creationId xmlns:a16="http://schemas.microsoft.com/office/drawing/2014/main" id="{50306B54-C350-0E48-ACC5-F6597F753695}"/>
                </a:ext>
              </a:extLst>
            </p:cNvPr>
            <p:cNvPicPr>
              <a:picLocks noChangeAspect="1"/>
            </p:cNvPicPr>
            <p:nvPr/>
          </p:nvPicPr>
          <p:blipFill rotWithShape="1">
            <a:blip r:embed="rId3"/>
            <a:srcRect r="42946"/>
            <a:stretch/>
          </p:blipFill>
          <p:spPr>
            <a:xfrm>
              <a:off x="1211386" y="2428077"/>
              <a:ext cx="5573727" cy="1230067"/>
            </a:xfrm>
            <a:prstGeom prst="rect">
              <a:avLst/>
            </a:prstGeom>
          </p:spPr>
        </p:pic>
        <p:sp>
          <p:nvSpPr>
            <p:cNvPr id="11" name="Rectangle 10">
              <a:extLst>
                <a:ext uri="{FF2B5EF4-FFF2-40B4-BE49-F238E27FC236}">
                  <a16:creationId xmlns:a16="http://schemas.microsoft.com/office/drawing/2014/main" id="{56DE4FB2-6314-5040-9ACC-1630F40E257F}"/>
                </a:ext>
              </a:extLst>
            </p:cNvPr>
            <p:cNvSpPr/>
            <p:nvPr/>
          </p:nvSpPr>
          <p:spPr>
            <a:xfrm>
              <a:off x="6167864" y="3312123"/>
              <a:ext cx="1518397" cy="6141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993290E-D763-6D45-9F76-8D1520F47FE9}"/>
                </a:ext>
              </a:extLst>
            </p:cNvPr>
            <p:cNvPicPr>
              <a:picLocks noChangeAspect="1"/>
            </p:cNvPicPr>
            <p:nvPr/>
          </p:nvPicPr>
          <p:blipFill rotWithShape="1">
            <a:blip r:embed="rId3"/>
            <a:srcRect l="61514"/>
            <a:stretch/>
          </p:blipFill>
          <p:spPr>
            <a:xfrm>
              <a:off x="6881703" y="2428077"/>
              <a:ext cx="3759795" cy="1230067"/>
            </a:xfrm>
            <a:prstGeom prst="rect">
              <a:avLst/>
            </a:prstGeom>
          </p:spPr>
        </p:pic>
        <p:sp>
          <p:nvSpPr>
            <p:cNvPr id="13" name="Rectangle 12">
              <a:extLst>
                <a:ext uri="{FF2B5EF4-FFF2-40B4-BE49-F238E27FC236}">
                  <a16:creationId xmlns:a16="http://schemas.microsoft.com/office/drawing/2014/main" id="{E397072E-3B2B-564B-943E-03609F697C9A}"/>
                </a:ext>
              </a:extLst>
            </p:cNvPr>
            <p:cNvSpPr/>
            <p:nvPr/>
          </p:nvSpPr>
          <p:spPr>
            <a:xfrm>
              <a:off x="6603409" y="2428077"/>
              <a:ext cx="443270" cy="3155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3CB798-64AD-484B-8E3B-A82093736E97}"/>
                </a:ext>
              </a:extLst>
            </p:cNvPr>
            <p:cNvSpPr/>
            <p:nvPr/>
          </p:nvSpPr>
          <p:spPr>
            <a:xfrm>
              <a:off x="6798365" y="3340135"/>
              <a:ext cx="639930" cy="2625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FCB53B2-116C-3242-B3BF-685279AB3E9A}"/>
                </a:ext>
              </a:extLst>
            </p:cNvPr>
            <p:cNvSpPr/>
            <p:nvPr/>
          </p:nvSpPr>
          <p:spPr>
            <a:xfrm>
              <a:off x="1034526" y="2292626"/>
              <a:ext cx="10216570" cy="1619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E580080-A603-EE42-82A8-AF180C5EBC16}"/>
                </a:ext>
              </a:extLst>
            </p:cNvPr>
            <p:cNvPicPr>
              <a:picLocks/>
            </p:cNvPicPr>
            <p:nvPr/>
          </p:nvPicPr>
          <p:blipFill>
            <a:blip r:embed="rId4"/>
            <a:stretch>
              <a:fillRect/>
            </a:stretch>
          </p:blipFill>
          <p:spPr>
            <a:xfrm>
              <a:off x="6718151" y="2849217"/>
              <a:ext cx="163552" cy="763513"/>
            </a:xfrm>
            <a:prstGeom prst="rect">
              <a:avLst/>
            </a:prstGeom>
          </p:spPr>
        </p:pic>
      </p:grpSp>
      <p:sp>
        <p:nvSpPr>
          <p:cNvPr id="2" name="Title 1">
            <a:extLst>
              <a:ext uri="{FF2B5EF4-FFF2-40B4-BE49-F238E27FC236}">
                <a16:creationId xmlns:a16="http://schemas.microsoft.com/office/drawing/2014/main" id="{727D17F8-7CD6-5B4F-969A-93EB0E52DCB7}"/>
              </a:ext>
            </a:extLst>
          </p:cNvPr>
          <p:cNvSpPr>
            <a:spLocks noGrp="1"/>
          </p:cNvSpPr>
          <p:nvPr>
            <p:ph type="title"/>
          </p:nvPr>
        </p:nvSpPr>
        <p:spPr/>
        <p:txBody>
          <a:bodyPr>
            <a:normAutofit/>
          </a:bodyPr>
          <a:lstStyle/>
          <a:p>
            <a:r>
              <a:rPr lang="en-US" dirty="0"/>
              <a:t>Emojis today</a:t>
            </a:r>
          </a:p>
        </p:txBody>
      </p:sp>
      <p:sp>
        <p:nvSpPr>
          <p:cNvPr id="3" name="Slide Number Placeholder 2">
            <a:extLst>
              <a:ext uri="{FF2B5EF4-FFF2-40B4-BE49-F238E27FC236}">
                <a16:creationId xmlns:a16="http://schemas.microsoft.com/office/drawing/2014/main" id="{CD635B07-E94B-CC47-83A5-15999A2E3A2E}"/>
              </a:ext>
            </a:extLst>
          </p:cNvPr>
          <p:cNvSpPr>
            <a:spLocks noGrp="1"/>
          </p:cNvSpPr>
          <p:nvPr>
            <p:ph type="sldNum" sz="quarter" idx="12"/>
          </p:nvPr>
        </p:nvSpPr>
        <p:spPr/>
        <p:txBody>
          <a:bodyPr/>
          <a:lstStyle/>
          <a:p>
            <a:fld id="{B8ACD496-1B0F-C444-8CE5-2CE0E604F78C}" type="slidenum">
              <a:rPr lang="en-US" smtClean="0"/>
              <a:t>9</a:t>
            </a:fld>
            <a:endParaRPr lang="en-US"/>
          </a:p>
        </p:txBody>
      </p:sp>
      <p:grpSp>
        <p:nvGrpSpPr>
          <p:cNvPr id="17" name="Group 16">
            <a:extLst>
              <a:ext uri="{FF2B5EF4-FFF2-40B4-BE49-F238E27FC236}">
                <a16:creationId xmlns:a16="http://schemas.microsoft.com/office/drawing/2014/main" id="{631D47A6-BED4-9743-9897-653B8EF5559B}"/>
              </a:ext>
            </a:extLst>
          </p:cNvPr>
          <p:cNvGrpSpPr/>
          <p:nvPr/>
        </p:nvGrpSpPr>
        <p:grpSpPr>
          <a:xfrm>
            <a:off x="12326" y="4417049"/>
            <a:ext cx="11019675" cy="1411370"/>
            <a:chOff x="658027" y="4188983"/>
            <a:chExt cx="11019675" cy="1411370"/>
          </a:xfrm>
        </p:grpSpPr>
        <p:pic>
          <p:nvPicPr>
            <p:cNvPr id="5" name="Picture 4">
              <a:extLst>
                <a:ext uri="{FF2B5EF4-FFF2-40B4-BE49-F238E27FC236}">
                  <a16:creationId xmlns:a16="http://schemas.microsoft.com/office/drawing/2014/main" id="{92C61682-0413-D945-83EA-225D5ADA69EF}"/>
                </a:ext>
              </a:extLst>
            </p:cNvPr>
            <p:cNvPicPr>
              <a:picLocks noChangeAspect="1"/>
            </p:cNvPicPr>
            <p:nvPr/>
          </p:nvPicPr>
          <p:blipFill rotWithShape="1">
            <a:blip r:embed="rId5"/>
            <a:srcRect/>
            <a:stretch/>
          </p:blipFill>
          <p:spPr>
            <a:xfrm>
              <a:off x="808383" y="4370286"/>
              <a:ext cx="10869319" cy="1230067"/>
            </a:xfrm>
            <a:prstGeom prst="rect">
              <a:avLst/>
            </a:prstGeom>
          </p:spPr>
        </p:pic>
        <p:sp>
          <p:nvSpPr>
            <p:cNvPr id="9" name="Rectangle 8">
              <a:extLst>
                <a:ext uri="{FF2B5EF4-FFF2-40B4-BE49-F238E27FC236}">
                  <a16:creationId xmlns:a16="http://schemas.microsoft.com/office/drawing/2014/main" id="{566810A4-9A1F-C341-88F0-C9111E63AA18}"/>
                </a:ext>
              </a:extLst>
            </p:cNvPr>
            <p:cNvSpPr/>
            <p:nvPr/>
          </p:nvSpPr>
          <p:spPr>
            <a:xfrm>
              <a:off x="1146740" y="4236130"/>
              <a:ext cx="10216570" cy="1619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787824-58DF-5345-99E5-A0F977296F2C}"/>
                </a:ext>
              </a:extLst>
            </p:cNvPr>
            <p:cNvSpPr/>
            <p:nvPr/>
          </p:nvSpPr>
          <p:spPr>
            <a:xfrm>
              <a:off x="658027" y="4188983"/>
              <a:ext cx="403003" cy="6141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B5A6246D-A6B8-214C-82D6-C6BDB6D89778}"/>
              </a:ext>
            </a:extLst>
          </p:cNvPr>
          <p:cNvGrpSpPr/>
          <p:nvPr/>
        </p:nvGrpSpPr>
        <p:grpSpPr>
          <a:xfrm>
            <a:off x="6096000" y="1675243"/>
            <a:ext cx="5579165" cy="1167885"/>
            <a:chOff x="3143023" y="1569965"/>
            <a:chExt cx="5579165" cy="1167885"/>
          </a:xfrm>
        </p:grpSpPr>
        <p:pic>
          <p:nvPicPr>
            <p:cNvPr id="16" name="Picture 15">
              <a:extLst>
                <a:ext uri="{FF2B5EF4-FFF2-40B4-BE49-F238E27FC236}">
                  <a16:creationId xmlns:a16="http://schemas.microsoft.com/office/drawing/2014/main" id="{365DFE7D-6589-674C-A409-F766CA38D317}"/>
                </a:ext>
              </a:extLst>
            </p:cNvPr>
            <p:cNvPicPr>
              <a:picLocks noChangeAspect="1"/>
            </p:cNvPicPr>
            <p:nvPr/>
          </p:nvPicPr>
          <p:blipFill>
            <a:blip r:embed="rId6"/>
            <a:stretch>
              <a:fillRect/>
            </a:stretch>
          </p:blipFill>
          <p:spPr>
            <a:xfrm>
              <a:off x="5254536" y="2437155"/>
              <a:ext cx="1415038" cy="300695"/>
            </a:xfrm>
            <a:prstGeom prst="rect">
              <a:avLst/>
            </a:prstGeom>
          </p:spPr>
        </p:pic>
        <p:sp>
          <p:nvSpPr>
            <p:cNvPr id="19" name="TextBox 18">
              <a:extLst>
                <a:ext uri="{FF2B5EF4-FFF2-40B4-BE49-F238E27FC236}">
                  <a16:creationId xmlns:a16="http://schemas.microsoft.com/office/drawing/2014/main" id="{D0AA17A9-C82B-014F-A083-CF1C4DB95014}"/>
                </a:ext>
              </a:extLst>
            </p:cNvPr>
            <p:cNvSpPr txBox="1"/>
            <p:nvPr/>
          </p:nvSpPr>
          <p:spPr>
            <a:xfrm>
              <a:off x="3143023" y="1569965"/>
              <a:ext cx="5579165" cy="861774"/>
            </a:xfrm>
            <a:prstGeom prst="rect">
              <a:avLst/>
            </a:prstGeom>
            <a:noFill/>
          </p:spPr>
          <p:txBody>
            <a:bodyPr wrap="square" rtlCol="0">
              <a:spAutoFit/>
            </a:bodyPr>
            <a:lstStyle/>
            <a:p>
              <a:r>
                <a:rPr lang="en-US" sz="2500" dirty="0"/>
                <a:t>🍎 🍋 🍉 🥦 🥨 🥞 🥓 🍔 🍕 🍜 🍥 🧁 🍰 🍩</a:t>
              </a:r>
            </a:p>
            <a:p>
              <a:r>
                <a:rPr lang="en-US" sz="2500" dirty="0"/>
                <a:t>   🍷 ☕️ 🍺 🍻 🍹 🥃 🥂 🥛 🍼 🥤 🍸 🍯 🍫</a:t>
              </a:r>
            </a:p>
          </p:txBody>
        </p:sp>
      </p:grpSp>
      <p:sp>
        <p:nvSpPr>
          <p:cNvPr id="20" name="Rectangle 19">
            <a:extLst>
              <a:ext uri="{FF2B5EF4-FFF2-40B4-BE49-F238E27FC236}">
                <a16:creationId xmlns:a16="http://schemas.microsoft.com/office/drawing/2014/main" id="{5728BC68-AD02-4A4B-8580-A81A143A9951}"/>
              </a:ext>
            </a:extLst>
          </p:cNvPr>
          <p:cNvSpPr/>
          <p:nvPr/>
        </p:nvSpPr>
        <p:spPr>
          <a:xfrm>
            <a:off x="11376562" y="5015180"/>
            <a:ext cx="314392" cy="3254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343F93F-B679-1B42-AA3E-538357D99957}"/>
              </a:ext>
            </a:extLst>
          </p:cNvPr>
          <p:cNvSpPr txBox="1"/>
          <p:nvPr/>
        </p:nvSpPr>
        <p:spPr>
          <a:xfrm>
            <a:off x="795524" y="1279789"/>
            <a:ext cx="5359375" cy="1477328"/>
          </a:xfrm>
          <a:prstGeom prst="rect">
            <a:avLst/>
          </a:prstGeom>
          <a:noFill/>
        </p:spPr>
        <p:txBody>
          <a:bodyPr wrap="square" rtlCol="0">
            <a:spAutoFit/>
          </a:bodyPr>
          <a:lstStyle/>
          <a:p>
            <a:pPr marL="342900" indent="-342900">
              <a:buFont typeface="Arial" panose="020B0604020202020204" pitchFamily="34" charset="0"/>
              <a:buChar char="•"/>
            </a:pPr>
            <a:r>
              <a:rPr lang="en-US" sz="3000" dirty="0"/>
              <a:t>3,304 emojis as of March 2020</a:t>
            </a:r>
          </a:p>
          <a:p>
            <a:pPr marL="342900" indent="-342900">
              <a:buFont typeface="Arial" panose="020B0604020202020204" pitchFamily="34" charset="0"/>
              <a:buChar char="•"/>
            </a:pPr>
            <a:r>
              <a:rPr lang="en-US" sz="3000" dirty="0"/>
              <a:t>10 Unicode Groupings</a:t>
            </a:r>
          </a:p>
          <a:p>
            <a:pPr marL="342900" indent="-342900">
              <a:buFont typeface="Arial" panose="020B0604020202020204" pitchFamily="34" charset="0"/>
              <a:buChar char="•"/>
            </a:pPr>
            <a:r>
              <a:rPr lang="en-US" sz="3000" dirty="0"/>
              <a:t>100 subgroups</a:t>
            </a:r>
          </a:p>
        </p:txBody>
      </p:sp>
      <p:pic>
        <p:nvPicPr>
          <p:cNvPr id="26" name="Picture 25">
            <a:extLst>
              <a:ext uri="{FF2B5EF4-FFF2-40B4-BE49-F238E27FC236}">
                <a16:creationId xmlns:a16="http://schemas.microsoft.com/office/drawing/2014/main" id="{778C57BB-1FC3-5747-981E-8E9A9D6A50FB}"/>
              </a:ext>
            </a:extLst>
          </p:cNvPr>
          <p:cNvPicPr>
            <a:picLocks/>
          </p:cNvPicPr>
          <p:nvPr/>
        </p:nvPicPr>
        <p:blipFill>
          <a:blip r:embed="rId4"/>
          <a:stretch>
            <a:fillRect/>
          </a:stretch>
        </p:blipFill>
        <p:spPr>
          <a:xfrm>
            <a:off x="10728359" y="4960156"/>
            <a:ext cx="177781" cy="829939"/>
          </a:xfrm>
          <a:prstGeom prst="rect">
            <a:avLst/>
          </a:prstGeom>
        </p:spPr>
      </p:pic>
      <p:sp>
        <p:nvSpPr>
          <p:cNvPr id="28" name="TextBox 27">
            <a:extLst>
              <a:ext uri="{FF2B5EF4-FFF2-40B4-BE49-F238E27FC236}">
                <a16:creationId xmlns:a16="http://schemas.microsoft.com/office/drawing/2014/main" id="{F14DC59B-1DB5-CB46-B827-A925A3A18BA1}"/>
              </a:ext>
            </a:extLst>
          </p:cNvPr>
          <p:cNvSpPr txBox="1"/>
          <p:nvPr/>
        </p:nvSpPr>
        <p:spPr>
          <a:xfrm>
            <a:off x="10806936" y="5459087"/>
            <a:ext cx="1417761" cy="369332"/>
          </a:xfrm>
          <a:prstGeom prst="rect">
            <a:avLst/>
          </a:prstGeom>
          <a:noFill/>
        </p:spPr>
        <p:txBody>
          <a:bodyPr wrap="square" rtlCol="0">
            <a:spAutoFit/>
          </a:bodyPr>
          <a:lstStyle/>
          <a:p>
            <a:r>
              <a:rPr lang="en-US" dirty="0"/>
              <a:t>Components</a:t>
            </a:r>
          </a:p>
        </p:txBody>
      </p:sp>
      <p:sp>
        <p:nvSpPr>
          <p:cNvPr id="29" name="Rectangle 28">
            <a:extLst>
              <a:ext uri="{FF2B5EF4-FFF2-40B4-BE49-F238E27FC236}">
                <a16:creationId xmlns:a16="http://schemas.microsoft.com/office/drawing/2014/main" id="{7CBEEC76-844A-8F4F-8E30-42EDB18F1E4E}"/>
              </a:ext>
            </a:extLst>
          </p:cNvPr>
          <p:cNvSpPr/>
          <p:nvPr/>
        </p:nvSpPr>
        <p:spPr>
          <a:xfrm>
            <a:off x="3891762" y="6308208"/>
            <a:ext cx="5121915" cy="369332"/>
          </a:xfrm>
          <a:prstGeom prst="rect">
            <a:avLst/>
          </a:prstGeom>
        </p:spPr>
        <p:txBody>
          <a:bodyPr wrap="none">
            <a:spAutoFit/>
          </a:bodyPr>
          <a:lstStyle/>
          <a:p>
            <a:r>
              <a:rPr lang="en-US" dirty="0"/>
              <a:t>https://</a:t>
            </a:r>
            <a:r>
              <a:rPr lang="en-US" dirty="0" err="1"/>
              <a:t>unicode.org</a:t>
            </a:r>
            <a:r>
              <a:rPr lang="en-US" dirty="0"/>
              <a:t>/emoji/charts/full-emoji-</a:t>
            </a:r>
            <a:r>
              <a:rPr lang="en-US" dirty="0" err="1"/>
              <a:t>list.html</a:t>
            </a:r>
            <a:endParaRPr lang="en-US" dirty="0"/>
          </a:p>
        </p:txBody>
      </p:sp>
    </p:spTree>
    <p:extLst>
      <p:ext uri="{BB962C8B-B14F-4D97-AF65-F5344CB8AC3E}">
        <p14:creationId xmlns:p14="http://schemas.microsoft.com/office/powerpoint/2010/main" val="33060303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7615</TotalTime>
  <Words>4305</Words>
  <Application>Microsoft Macintosh PowerPoint</Application>
  <PresentationFormat>Widescreen</PresentationFormat>
  <Paragraphs>825</Paragraphs>
  <Slides>81</Slides>
  <Notes>63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Apple Color Emoji</vt:lpstr>
      <vt:lpstr>Arial</vt:lpstr>
      <vt:lpstr>Calibri</vt:lpstr>
      <vt:lpstr>HelveticaNeue</vt:lpstr>
      <vt:lpstr>Open Sans</vt:lpstr>
      <vt:lpstr>Times New Roman</vt:lpstr>
      <vt:lpstr>Office Theme</vt:lpstr>
      <vt:lpstr>PowerPoint Presentation</vt:lpstr>
      <vt:lpstr>Outline</vt:lpstr>
      <vt:lpstr>What is an emoji?</vt:lpstr>
      <vt:lpstr>What is an emoji?</vt:lpstr>
      <vt:lpstr>What is an emoji?</vt:lpstr>
      <vt:lpstr>Emoji history</vt:lpstr>
      <vt:lpstr>Emoji history</vt:lpstr>
      <vt:lpstr>Unicode</vt:lpstr>
      <vt:lpstr>Emojis today</vt:lpstr>
      <vt:lpstr>Most popular emojis</vt:lpstr>
      <vt:lpstr>PowerPoint Presentation</vt:lpstr>
      <vt:lpstr>PowerPoint Presentation</vt:lpstr>
      <vt:lpstr>PowerPoint Presentation</vt:lpstr>
      <vt:lpstr>Current state of emoji research</vt:lpstr>
      <vt:lpstr>Current state of emoji research</vt:lpstr>
      <vt:lpstr>Current state of emoji research</vt:lpstr>
      <vt:lpstr>Current state of emoji research</vt:lpstr>
      <vt:lpstr>Current state of emoji research</vt:lpstr>
      <vt:lpstr>Current state of emoji research</vt:lpstr>
      <vt:lpstr>Current state of emoji research</vt:lpstr>
      <vt:lpstr>Current state of emoji research</vt:lpstr>
      <vt:lpstr>There’s something missing from emoji research</vt:lpstr>
      <vt:lpstr>There’s something missing from emoji research</vt:lpstr>
      <vt:lpstr>There’s something missing from emoji research</vt:lpstr>
      <vt:lpstr>in social media</vt:lpstr>
      <vt:lpstr>in social media</vt:lpstr>
      <vt:lpstr>Main social science theory</vt:lpstr>
      <vt:lpstr>Main social science theory</vt:lpstr>
      <vt:lpstr>Main social science theory</vt:lpstr>
      <vt:lpstr>Research questions</vt:lpstr>
      <vt:lpstr>Research questions</vt:lpstr>
      <vt:lpstr>Datasets</vt:lpstr>
      <vt:lpstr>Research objectives and methods</vt:lpstr>
      <vt:lpstr>Research objectives and methods</vt:lpstr>
      <vt:lpstr>RO 1: Baseline</vt:lpstr>
      <vt:lpstr>RO 1: Baseline</vt:lpstr>
      <vt:lpstr>RO 1: Baseline</vt:lpstr>
      <vt:lpstr>RO 2: Comparison</vt:lpstr>
      <vt:lpstr>RO 2: Comparison</vt:lpstr>
      <vt:lpstr>RO 2: Comparison</vt:lpstr>
      <vt:lpstr>RO 2: Comparison</vt:lpstr>
      <vt:lpstr>RO 2: Comparison</vt:lpstr>
      <vt:lpstr>RO 2: Comparison</vt:lpstr>
      <vt:lpstr>RO 2: Comparison</vt:lpstr>
      <vt:lpstr>RO 3: Identify events and places</vt:lpstr>
      <vt:lpstr>RO 3: Identify events and places</vt:lpstr>
      <vt:lpstr>RO 4: Describe emoji use in a document</vt:lpstr>
      <vt:lpstr>RO 4: Describe emoji use in a document</vt:lpstr>
      <vt:lpstr>Structural content analysis</vt:lpstr>
      <vt:lpstr>Structure of emoji use (eVAPOR)</vt:lpstr>
      <vt:lpstr>Structural of emoji use (eVAPOR)</vt:lpstr>
      <vt:lpstr>Structural analysis of emoji use</vt:lpstr>
      <vt:lpstr>Structural analysis of emoji use</vt:lpstr>
      <vt:lpstr>Research questions</vt:lpstr>
      <vt:lpstr>RQ 1: Baseline emoji use, and documents</vt:lpstr>
      <vt:lpstr>RQ 1: Baseline emoji use, and documents</vt:lpstr>
      <vt:lpstr>RQ 1: User baseline trends of behavior</vt:lpstr>
      <vt:lpstr>RQ 1: Difference by document type</vt:lpstr>
      <vt:lpstr>RQ 1: Baseline emojis</vt:lpstr>
      <vt:lpstr>RQ 2: Identity and communication</vt:lpstr>
      <vt:lpstr>RQ 2: Identity and communication</vt:lpstr>
      <vt:lpstr>RQ 2: Social science theories</vt:lpstr>
      <vt:lpstr>RQ 2: Diversity model</vt:lpstr>
      <vt:lpstr>RQ 2: Diversity analysis</vt:lpstr>
      <vt:lpstr>RQ 2: Communication structures</vt:lpstr>
      <vt:lpstr>RQ 2: Consistency of behavior</vt:lpstr>
      <vt:lpstr>RQ 3: Collective behavior and emoji use</vt:lpstr>
      <vt:lpstr>RQ 3: Collective behavior and emoji use</vt:lpstr>
      <vt:lpstr>RQ 3: Social science theories</vt:lpstr>
      <vt:lpstr>RQ 3: Similar behavior for user role</vt:lpstr>
      <vt:lpstr>RQ 3: Shared identity and symbols</vt:lpstr>
      <vt:lpstr>RQ 3: Shared identity and symbols</vt:lpstr>
      <vt:lpstr>RQ 3: Shared identity and symbols</vt:lpstr>
      <vt:lpstr>RQ 3: Shared experience and type of place</vt:lpstr>
      <vt:lpstr>Dissertation conclusions</vt:lpstr>
      <vt:lpstr>Limitations and areas for future work</vt:lpstr>
      <vt:lpstr>How this fits in CSS</vt:lpstr>
      <vt:lpstr>Research contributions</vt:lpstr>
      <vt:lpstr>Research publications</vt:lpstr>
      <vt:lpstr>Code and methodologies on Github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1150</cp:revision>
  <dcterms:created xsi:type="dcterms:W3CDTF">2020-07-10T02:10:01Z</dcterms:created>
  <dcterms:modified xsi:type="dcterms:W3CDTF">2020-07-31T13:46:07Z</dcterms:modified>
</cp:coreProperties>
</file>